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y="5143500" cx="9144000"/>
  <p:notesSz cx="6858000" cy="9144000"/>
  <p:embeddedFontLst>
    <p:embeddedFont>
      <p:font typeface="Comfortaa Light"/>
      <p:regular r:id="rId60"/>
      <p:bold r:id="rId61"/>
    </p:embeddedFont>
    <p:embeddedFont>
      <p:font typeface="Comfortaa Medium"/>
      <p:regular r:id="rId62"/>
      <p:bold r:id="rId63"/>
    </p:embeddedFont>
    <p:embeddedFont>
      <p:font typeface="Comfortaa"/>
      <p:regular r:id="rId64"/>
      <p:bold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ComfortaaMedium-regular.fntdata"/><Relationship Id="rId61" Type="http://schemas.openxmlformats.org/officeDocument/2006/relationships/font" Target="fonts/ComfortaaLight-bold.fntdata"/><Relationship Id="rId20" Type="http://schemas.openxmlformats.org/officeDocument/2006/relationships/slide" Target="slides/slide15.xml"/><Relationship Id="rId64" Type="http://schemas.openxmlformats.org/officeDocument/2006/relationships/font" Target="fonts/Comfortaa-regular.fntdata"/><Relationship Id="rId63" Type="http://schemas.openxmlformats.org/officeDocument/2006/relationships/font" Target="fonts/ComfortaaMedium-bold.fntdata"/><Relationship Id="rId22" Type="http://schemas.openxmlformats.org/officeDocument/2006/relationships/slide" Target="slides/slide17.xml"/><Relationship Id="rId21" Type="http://schemas.openxmlformats.org/officeDocument/2006/relationships/slide" Target="slides/slide16.xml"/><Relationship Id="rId65" Type="http://schemas.openxmlformats.org/officeDocument/2006/relationships/font" Target="fonts/Comfortaa-bold.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ComfortaaLight-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3fa4944ac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3fa4944ac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3fa4944ac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3fa4944a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3fa4944ac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3fa4944ac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3fa4944acc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3fa4944ac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3fa4944acc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3fa4944acc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36cb543eea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36cb543eea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3fa4944acc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3fa4944acc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GLAZES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3fa4944acc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3fa4944acc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breaching</a:t>
            </a:r>
            <a:r>
              <a:rPr lang="en"/>
              <a:t> the piece by sarah cox on the site c dam; here we read about how willson discovered high amounts of neurotoxic mercury (a liquid metal) in the trout his family and bans harvested from crooked river, near the williston reservoir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36cb543eea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36cb543eea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study measuring air flow, stomach conductivity, and water salinity levels during trout’s transfer from fresh water to sea water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3fa4944acc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3fa4944acc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4008f59af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4008f59af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3fa4944ac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3fa4944ac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36cb543eea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36cb543eea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murrelet is </a:t>
            </a:r>
            <a:r>
              <a:rPr lang="en"/>
              <a:t>second row</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3fa4944acc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3fa4944acc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3fa4944ac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3fa4944ac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3fa4944acc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3fa4944acc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36cb543eea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36cb543eea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rangifer tarandus is a species including both reindeer and caribou</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3fa4944acc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3fa4944acc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3fa4944acc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3fa4944acc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36cb543eea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36cb543eea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36cb543eea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36cb543eea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431a544c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431a544c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3fa4944acc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3fa4944acc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36cb543eea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36cb543eea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hammer of pile driver</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3fa4944acc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3fa4944acc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3fa4944acc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3fa4944acc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pile driver hammer</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3fa4944acc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3fa4944acc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36cb543eea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36cb543eea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36cb543eea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36cb543eea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3fa4944acc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13fa4944acc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36cb543eea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36cb543eea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36cb543eea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136cb543eea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431a544cb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431a544cb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3fa4944acc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13fa4944acc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36cb543eea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136cb543eea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36cb543eea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36cb543eea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3fa4944acc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3fa4944acc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36cb543eea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36cb543eea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36cb543eea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36cb543eea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3fa4944acc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3fa4944acc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36cb543eea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136cb543eea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36cb543eea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36cb543eea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terrestrial isopod</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3fa4944acc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13fa4944acc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36cb543eea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136cb543eea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36cb543eea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136cb543eea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3fa4944acc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3fa4944acc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36cb543eea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36cb543eea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36cb543eea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136cb543eea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3fa4944acc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13fa4944acc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36cb543eea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36cb543eea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431a544cb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431a544cb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36cb543eea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36cb543eea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36cb543eea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36cb543eea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log picker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Font typeface="Comfortaa"/>
              <a:buNone/>
              <a:defRPr sz="5200">
                <a:latin typeface="Comfortaa"/>
                <a:ea typeface="Comfortaa"/>
                <a:cs typeface="Comfortaa"/>
                <a:sym typeface="Comforta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4.jpg"/><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0.jpg"/><Relationship Id="rId4" Type="http://schemas.openxmlformats.org/officeDocument/2006/relationships/image" Target="../media/image32.jpg"/><Relationship Id="rId5" Type="http://schemas.openxmlformats.org/officeDocument/2006/relationships/image" Target="../media/image2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7.jp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46.jpg"/><Relationship Id="rId4" Type="http://schemas.openxmlformats.org/officeDocument/2006/relationships/image" Target="../media/image45.jpg"/><Relationship Id="rId5" Type="http://schemas.openxmlformats.org/officeDocument/2006/relationships/image" Target="../media/image4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43.jp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51.jpg"/><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49.jp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image" Target="../media/image39.png"/><Relationship Id="rId5" Type="http://schemas.openxmlformats.org/officeDocument/2006/relationships/hyperlink" Target="https://doi.org/10.1371/journal.pone.0049584" TargetMode="External"/><Relationship Id="rId6" Type="http://schemas.openxmlformats.org/officeDocument/2006/relationships/hyperlink" Target="https://doi.org/10.1371/journal.pone.0049584"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40.jpg"/><Relationship Id="rId4" Type="http://schemas.openxmlformats.org/officeDocument/2006/relationships/image" Target="../media/image6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56.jpg"/><Relationship Id="rId4" Type="http://schemas.openxmlformats.org/officeDocument/2006/relationships/image" Target="../media/image5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8.jpg"/><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47.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5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2.jpg"/><Relationship Id="rId4" Type="http://schemas.openxmlformats.org/officeDocument/2006/relationships/image" Target="../media/image6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61.jpg"/><Relationship Id="rId4" Type="http://schemas.openxmlformats.org/officeDocument/2006/relationships/image" Target="../media/image64.jpg"/><Relationship Id="rId5" Type="http://schemas.openxmlformats.org/officeDocument/2006/relationships/image" Target="../media/image6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52.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71.jpg"/><Relationship Id="rId4" Type="http://schemas.openxmlformats.org/officeDocument/2006/relationships/image" Target="../media/image73.jpg"/><Relationship Id="rId5" Type="http://schemas.openxmlformats.org/officeDocument/2006/relationships/image" Target="../media/image6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68.jpg"/><Relationship Id="rId4" Type="http://schemas.openxmlformats.org/officeDocument/2006/relationships/image" Target="../media/image6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58.jp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47.png"/><Relationship Id="rId4" Type="http://schemas.openxmlformats.org/officeDocument/2006/relationships/image" Target="../media/image50.png"/><Relationship Id="rId5" Type="http://schemas.openxmlformats.org/officeDocument/2006/relationships/image" Target="../media/image5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77.jp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76.jpg"/><Relationship Id="rId4" Type="http://schemas.openxmlformats.org/officeDocument/2006/relationships/image" Target="../media/image7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7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7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84.jpg"/><Relationship Id="rId4" Type="http://schemas.openxmlformats.org/officeDocument/2006/relationships/image" Target="../media/image8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1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81.jpg"/><Relationship Id="rId4" Type="http://schemas.openxmlformats.org/officeDocument/2006/relationships/image" Target="../media/image88.jpg"/><Relationship Id="rId5" Type="http://schemas.openxmlformats.org/officeDocument/2006/relationships/image" Target="../media/image8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82.jpg"/><Relationship Id="rId4" Type="http://schemas.openxmlformats.org/officeDocument/2006/relationships/image" Target="../media/image8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74.gif"/><Relationship Id="rId4" Type="http://schemas.openxmlformats.org/officeDocument/2006/relationships/image" Target="../media/image75.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7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93.jpg"/><Relationship Id="rId4" Type="http://schemas.openxmlformats.org/officeDocument/2006/relationships/image" Target="../media/image9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89.jpg"/><Relationship Id="rId4" Type="http://schemas.openxmlformats.org/officeDocument/2006/relationships/image" Target="../media/image8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51.jpg"/><Relationship Id="rId4" Type="http://schemas.openxmlformats.org/officeDocument/2006/relationships/image" Target="../media/image101.jpg"/><Relationship Id="rId5" Type="http://schemas.openxmlformats.org/officeDocument/2006/relationships/image" Target="../media/image5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96.jpg"/><Relationship Id="rId4" Type="http://schemas.openxmlformats.org/officeDocument/2006/relationships/image" Target="../media/image9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8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100.jpg"/><Relationship Id="rId4" Type="http://schemas.openxmlformats.org/officeDocument/2006/relationships/image" Target="../media/image10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3.jpg"/><Relationship Id="rId5" Type="http://schemas.openxmlformats.org/officeDocument/2006/relationships/image" Target="../media/image2.jpg"/><Relationship Id="rId6" Type="http://schemas.openxmlformats.org/officeDocument/2006/relationships/image" Target="../media/image13.jpg"/><Relationship Id="rId7" Type="http://schemas.openxmlformats.org/officeDocument/2006/relationships/image" Target="../media/image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9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102.jpg"/><Relationship Id="rId4" Type="http://schemas.openxmlformats.org/officeDocument/2006/relationships/image" Target="../media/image10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9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94.jpg"/><Relationship Id="rId4" Type="http://schemas.openxmlformats.org/officeDocument/2006/relationships/hyperlink" Target="https://openstax.org/books/microbiology/pages/5-5-lichens"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7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5.jpg"/><Relationship Id="rId4" Type="http://schemas.openxmlformats.org/officeDocument/2006/relationships/image" Target="../media/image9.jpg"/><Relationship Id="rId9" Type="http://schemas.openxmlformats.org/officeDocument/2006/relationships/image" Target="../media/image23.jpg"/><Relationship Id="rId5" Type="http://schemas.openxmlformats.org/officeDocument/2006/relationships/image" Target="../media/image26.jpg"/><Relationship Id="rId6" Type="http://schemas.openxmlformats.org/officeDocument/2006/relationships/image" Target="../media/image14.jpg"/><Relationship Id="rId7" Type="http://schemas.openxmlformats.org/officeDocument/2006/relationships/image" Target="../media/image16.jpg"/><Relationship Id="rId8"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1.gif"/><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Comfortaa Medium"/>
                <a:ea typeface="Comfortaa Medium"/>
                <a:cs typeface="Comfortaa Medium"/>
                <a:sym typeface="Comfortaa Medium"/>
              </a:rPr>
              <a:t>concrete marrow</a:t>
            </a:r>
            <a:endParaRPr>
              <a:latin typeface="Comfortaa Medium"/>
              <a:ea typeface="Comfortaa Medium"/>
              <a:cs typeface="Comfortaa Medium"/>
              <a:sym typeface="Comfortaa Medium"/>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latin typeface="Comfortaa Medium"/>
                <a:ea typeface="Comfortaa Medium"/>
                <a:cs typeface="Comfortaa Medium"/>
                <a:sym typeface="Comfortaa Medium"/>
              </a:rPr>
              <a:t>mickey vescera</a:t>
            </a:r>
            <a:endParaRPr>
              <a:latin typeface="Comfortaa Medium"/>
              <a:ea typeface="Comfortaa Medium"/>
              <a:cs typeface="Comfortaa Medium"/>
              <a:sym typeface="Comfortaa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2"/>
          <p:cNvPicPr preferRelativeResize="0"/>
          <p:nvPr/>
        </p:nvPicPr>
        <p:blipFill>
          <a:blip r:embed="rId3">
            <a:alphaModFix/>
          </a:blip>
          <a:stretch>
            <a:fillRect/>
          </a:stretch>
        </p:blipFill>
        <p:spPr>
          <a:xfrm>
            <a:off x="755725" y="152400"/>
            <a:ext cx="3740071" cy="4838702"/>
          </a:xfrm>
          <a:prstGeom prst="rect">
            <a:avLst/>
          </a:prstGeom>
          <a:noFill/>
          <a:ln>
            <a:noFill/>
          </a:ln>
        </p:spPr>
      </p:pic>
      <p:pic>
        <p:nvPicPr>
          <p:cNvPr id="124" name="Google Shape;124;p22"/>
          <p:cNvPicPr preferRelativeResize="0"/>
          <p:nvPr/>
        </p:nvPicPr>
        <p:blipFill>
          <a:blip r:embed="rId4">
            <a:alphaModFix/>
          </a:blip>
          <a:stretch>
            <a:fillRect/>
          </a:stretch>
        </p:blipFill>
        <p:spPr>
          <a:xfrm>
            <a:off x="4648196" y="152400"/>
            <a:ext cx="3740071" cy="48387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3"/>
          <p:cNvPicPr preferRelativeResize="0"/>
          <p:nvPr/>
        </p:nvPicPr>
        <p:blipFill>
          <a:blip r:embed="rId3">
            <a:alphaModFix/>
          </a:blip>
          <a:stretch>
            <a:fillRect/>
          </a:stretch>
        </p:blipFill>
        <p:spPr>
          <a:xfrm>
            <a:off x="151000" y="643490"/>
            <a:ext cx="2889700" cy="3856522"/>
          </a:xfrm>
          <a:prstGeom prst="rect">
            <a:avLst/>
          </a:prstGeom>
          <a:noFill/>
          <a:ln>
            <a:noFill/>
          </a:ln>
        </p:spPr>
      </p:pic>
      <p:pic>
        <p:nvPicPr>
          <p:cNvPr id="130" name="Google Shape;130;p23"/>
          <p:cNvPicPr preferRelativeResize="0"/>
          <p:nvPr/>
        </p:nvPicPr>
        <p:blipFill>
          <a:blip r:embed="rId4">
            <a:alphaModFix/>
          </a:blip>
          <a:stretch>
            <a:fillRect/>
          </a:stretch>
        </p:blipFill>
        <p:spPr>
          <a:xfrm>
            <a:off x="3127151" y="643488"/>
            <a:ext cx="2889700" cy="3856500"/>
          </a:xfrm>
          <a:prstGeom prst="rect">
            <a:avLst/>
          </a:prstGeom>
          <a:noFill/>
          <a:ln>
            <a:noFill/>
          </a:ln>
        </p:spPr>
      </p:pic>
      <p:pic>
        <p:nvPicPr>
          <p:cNvPr id="131" name="Google Shape;131;p23"/>
          <p:cNvPicPr preferRelativeResize="0"/>
          <p:nvPr/>
        </p:nvPicPr>
        <p:blipFill>
          <a:blip r:embed="rId5">
            <a:alphaModFix/>
          </a:blip>
          <a:stretch>
            <a:fillRect/>
          </a:stretch>
        </p:blipFill>
        <p:spPr>
          <a:xfrm>
            <a:off x="6103301" y="643493"/>
            <a:ext cx="2889700" cy="385650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4"/>
          <p:cNvPicPr preferRelativeResize="0"/>
          <p:nvPr/>
        </p:nvPicPr>
        <p:blipFill>
          <a:blip r:embed="rId3">
            <a:alphaModFix/>
          </a:blip>
          <a:stretch>
            <a:fillRect/>
          </a:stretch>
        </p:blipFill>
        <p:spPr>
          <a:xfrm>
            <a:off x="1343950" y="152400"/>
            <a:ext cx="6456094" cy="48387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25"/>
          <p:cNvPicPr preferRelativeResize="0"/>
          <p:nvPr/>
        </p:nvPicPr>
        <p:blipFill>
          <a:blip r:embed="rId3">
            <a:alphaModFix/>
          </a:blip>
          <a:stretch>
            <a:fillRect/>
          </a:stretch>
        </p:blipFill>
        <p:spPr>
          <a:xfrm>
            <a:off x="868150" y="152400"/>
            <a:ext cx="3625656" cy="4838701"/>
          </a:xfrm>
          <a:prstGeom prst="rect">
            <a:avLst/>
          </a:prstGeom>
          <a:noFill/>
          <a:ln>
            <a:noFill/>
          </a:ln>
        </p:spPr>
      </p:pic>
      <p:pic>
        <p:nvPicPr>
          <p:cNvPr id="142" name="Google Shape;142;p25"/>
          <p:cNvPicPr preferRelativeResize="0"/>
          <p:nvPr/>
        </p:nvPicPr>
        <p:blipFill>
          <a:blip r:embed="rId4">
            <a:alphaModFix/>
          </a:blip>
          <a:stretch>
            <a:fillRect/>
          </a:stretch>
        </p:blipFill>
        <p:spPr>
          <a:xfrm>
            <a:off x="4650206" y="152400"/>
            <a:ext cx="3625656" cy="48387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6"/>
          <p:cNvPicPr preferRelativeResize="0"/>
          <p:nvPr/>
        </p:nvPicPr>
        <p:blipFill>
          <a:blip r:embed="rId3">
            <a:alphaModFix/>
          </a:blip>
          <a:stretch>
            <a:fillRect/>
          </a:stretch>
        </p:blipFill>
        <p:spPr>
          <a:xfrm>
            <a:off x="138675" y="732588"/>
            <a:ext cx="2843151" cy="3678316"/>
          </a:xfrm>
          <a:prstGeom prst="rect">
            <a:avLst/>
          </a:prstGeom>
          <a:noFill/>
          <a:ln>
            <a:noFill/>
          </a:ln>
        </p:spPr>
      </p:pic>
      <p:pic>
        <p:nvPicPr>
          <p:cNvPr id="148" name="Google Shape;148;p26"/>
          <p:cNvPicPr preferRelativeResize="0"/>
          <p:nvPr/>
        </p:nvPicPr>
        <p:blipFill>
          <a:blip r:embed="rId4">
            <a:alphaModFix/>
          </a:blip>
          <a:stretch>
            <a:fillRect/>
          </a:stretch>
        </p:blipFill>
        <p:spPr>
          <a:xfrm>
            <a:off x="3164150" y="732587"/>
            <a:ext cx="2843151" cy="3678336"/>
          </a:xfrm>
          <a:prstGeom prst="rect">
            <a:avLst/>
          </a:prstGeom>
          <a:noFill/>
          <a:ln>
            <a:noFill/>
          </a:ln>
        </p:spPr>
      </p:pic>
      <p:pic>
        <p:nvPicPr>
          <p:cNvPr id="149" name="Google Shape;149;p26"/>
          <p:cNvPicPr preferRelativeResize="0"/>
          <p:nvPr/>
        </p:nvPicPr>
        <p:blipFill>
          <a:blip r:embed="rId5">
            <a:alphaModFix/>
          </a:blip>
          <a:stretch>
            <a:fillRect/>
          </a:stretch>
        </p:blipFill>
        <p:spPr>
          <a:xfrm>
            <a:off x="6189626" y="750350"/>
            <a:ext cx="2815698" cy="36427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7"/>
          <p:cNvPicPr preferRelativeResize="0"/>
          <p:nvPr/>
        </p:nvPicPr>
        <p:blipFill>
          <a:blip r:embed="rId3">
            <a:alphaModFix/>
          </a:blip>
          <a:stretch>
            <a:fillRect/>
          </a:stretch>
        </p:blipFill>
        <p:spPr>
          <a:xfrm>
            <a:off x="1173075" y="109175"/>
            <a:ext cx="3010013" cy="4838702"/>
          </a:xfrm>
          <a:prstGeom prst="rect">
            <a:avLst/>
          </a:prstGeom>
          <a:noFill/>
          <a:ln>
            <a:noFill/>
          </a:ln>
        </p:spPr>
      </p:pic>
      <p:pic>
        <p:nvPicPr>
          <p:cNvPr id="155" name="Google Shape;155;p27"/>
          <p:cNvPicPr preferRelativeResize="0"/>
          <p:nvPr/>
        </p:nvPicPr>
        <p:blipFill>
          <a:blip r:embed="rId4">
            <a:alphaModFix/>
          </a:blip>
          <a:stretch>
            <a:fillRect/>
          </a:stretch>
        </p:blipFill>
        <p:spPr>
          <a:xfrm>
            <a:off x="4367888" y="152400"/>
            <a:ext cx="3625656" cy="48387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8"/>
          <p:cNvSpPr txBox="1"/>
          <p:nvPr/>
        </p:nvSpPr>
        <p:spPr>
          <a:xfrm>
            <a:off x="119200" y="140750"/>
            <a:ext cx="8771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Comfortaa"/>
                <a:ea typeface="Comfortaa"/>
                <a:cs typeface="Comfortaa"/>
                <a:sym typeface="Comfortaa"/>
              </a:rPr>
              <a:t>9 glazes were used in total – 6 made from scratch, and 3 modified versions of a glaze already available in the pomoarts ceramics studio</a:t>
            </a:r>
            <a:endParaRPr b="1">
              <a:solidFill>
                <a:schemeClr val="dk1"/>
              </a:solidFill>
              <a:latin typeface="Comfortaa"/>
              <a:ea typeface="Comfortaa"/>
              <a:cs typeface="Comfortaa"/>
              <a:sym typeface="Comfortaa"/>
            </a:endParaRPr>
          </a:p>
        </p:txBody>
      </p:sp>
      <p:sp>
        <p:nvSpPr>
          <p:cNvPr id="161" name="Google Shape;161;p28"/>
          <p:cNvSpPr txBox="1"/>
          <p:nvPr/>
        </p:nvSpPr>
        <p:spPr>
          <a:xfrm>
            <a:off x="262200" y="1083650"/>
            <a:ext cx="8619600" cy="2124000"/>
          </a:xfrm>
          <a:prstGeom prst="rect">
            <a:avLst/>
          </a:prstGeom>
          <a:noFill/>
          <a:ln>
            <a:noFill/>
          </a:ln>
        </p:spPr>
        <p:txBody>
          <a:bodyPr anchorCtr="0" anchor="t" bIns="91425" lIns="91425" spcFirstLastPara="1" rIns="91425" wrap="square" tIns="91425">
            <a:spAutoFit/>
          </a:bodyPr>
          <a:lstStyle/>
          <a:p>
            <a:pPr indent="-317500" lvl="0" marL="457200" rtl="0" algn="l">
              <a:lnSpc>
                <a:spcPct val="200000"/>
              </a:lnSpc>
              <a:spcBef>
                <a:spcPts val="0"/>
              </a:spcBef>
              <a:spcAft>
                <a:spcPts val="0"/>
              </a:spcAft>
              <a:buClr>
                <a:schemeClr val="dk1"/>
              </a:buClr>
              <a:buSzPts val="1400"/>
              <a:buFont typeface="Comfortaa"/>
              <a:buAutoNum type="arabicPeriod"/>
            </a:pPr>
            <a:r>
              <a:rPr lang="en">
                <a:solidFill>
                  <a:schemeClr val="dk1"/>
                </a:solidFill>
                <a:latin typeface="Comfortaa"/>
                <a:ea typeface="Comfortaa"/>
                <a:cs typeface="Comfortaa"/>
                <a:sym typeface="Comfortaa"/>
              </a:rPr>
              <a:t>heino render F + H – satin-matte, semi-transparent. recipe from john britt</a:t>
            </a:r>
            <a:endParaRPr>
              <a:solidFill>
                <a:schemeClr val="dk1"/>
              </a:solidFill>
              <a:latin typeface="Comfortaa"/>
              <a:ea typeface="Comfortaa"/>
              <a:cs typeface="Comfortaa"/>
              <a:sym typeface="Comfortaa"/>
            </a:endParaRPr>
          </a:p>
          <a:p>
            <a:pPr indent="-317500" lvl="0" marL="457200" rtl="0" algn="l">
              <a:lnSpc>
                <a:spcPct val="200000"/>
              </a:lnSpc>
              <a:spcBef>
                <a:spcPts val="0"/>
              </a:spcBef>
              <a:spcAft>
                <a:spcPts val="0"/>
              </a:spcAft>
              <a:buClr>
                <a:schemeClr val="dk1"/>
              </a:buClr>
              <a:buSzPts val="1400"/>
              <a:buFont typeface="Comfortaa"/>
              <a:buAutoNum type="arabicPeriod"/>
            </a:pPr>
            <a:r>
              <a:rPr lang="en">
                <a:solidFill>
                  <a:schemeClr val="dk1"/>
                </a:solidFill>
                <a:latin typeface="Comfortaa"/>
                <a:ea typeface="Comfortaa"/>
                <a:cs typeface="Comfortaa"/>
                <a:sym typeface="Comfortaa"/>
              </a:rPr>
              <a:t>nebula A + B – semi-lava. recipe from linda bloomfield</a:t>
            </a:r>
            <a:endParaRPr>
              <a:solidFill>
                <a:schemeClr val="dk1"/>
              </a:solidFill>
              <a:latin typeface="Comfortaa"/>
              <a:ea typeface="Comfortaa"/>
              <a:cs typeface="Comfortaa"/>
              <a:sym typeface="Comfortaa"/>
            </a:endParaRPr>
          </a:p>
          <a:p>
            <a:pPr indent="-317500" lvl="0" marL="457200" rtl="0" algn="l">
              <a:lnSpc>
                <a:spcPct val="200000"/>
              </a:lnSpc>
              <a:spcBef>
                <a:spcPts val="0"/>
              </a:spcBef>
              <a:spcAft>
                <a:spcPts val="0"/>
              </a:spcAft>
              <a:buClr>
                <a:schemeClr val="dk1"/>
              </a:buClr>
              <a:buSzPts val="1400"/>
              <a:buFont typeface="Comfortaa"/>
              <a:buAutoNum type="arabicPeriod"/>
            </a:pPr>
            <a:r>
              <a:rPr lang="en">
                <a:solidFill>
                  <a:schemeClr val="dk1"/>
                </a:solidFill>
                <a:latin typeface="Comfortaa"/>
                <a:ea typeface="Comfortaa"/>
                <a:cs typeface="Comfortaa"/>
                <a:sym typeface="Comfortaa"/>
              </a:rPr>
              <a:t>marilee’s concrete – full lava. recipe from john britt</a:t>
            </a:r>
            <a:endParaRPr>
              <a:solidFill>
                <a:schemeClr val="dk1"/>
              </a:solidFill>
              <a:latin typeface="Comfortaa"/>
              <a:ea typeface="Comfortaa"/>
              <a:cs typeface="Comfortaa"/>
              <a:sym typeface="Comfortaa"/>
            </a:endParaRPr>
          </a:p>
          <a:p>
            <a:pPr indent="-317500" lvl="0" marL="457200" rtl="0" algn="l">
              <a:lnSpc>
                <a:spcPct val="200000"/>
              </a:lnSpc>
              <a:spcBef>
                <a:spcPts val="0"/>
              </a:spcBef>
              <a:spcAft>
                <a:spcPts val="0"/>
              </a:spcAft>
              <a:buClr>
                <a:schemeClr val="dk1"/>
              </a:buClr>
              <a:buSzPts val="1400"/>
              <a:buFont typeface="Comfortaa"/>
              <a:buAutoNum type="arabicPeriod"/>
            </a:pPr>
            <a:r>
              <a:rPr lang="en">
                <a:solidFill>
                  <a:schemeClr val="dk1"/>
                </a:solidFill>
                <a:latin typeface="Comfortaa"/>
                <a:ea typeface="Comfortaa"/>
                <a:cs typeface="Comfortaa"/>
                <a:sym typeface="Comfortaa"/>
              </a:rPr>
              <a:t>manganese copper – copper metallic. recipe from linda bloomfield</a:t>
            </a:r>
            <a:endParaRPr>
              <a:solidFill>
                <a:schemeClr val="dk1"/>
              </a:solidFill>
              <a:latin typeface="Comfortaa"/>
              <a:ea typeface="Comfortaa"/>
              <a:cs typeface="Comfortaa"/>
              <a:sym typeface="Comfortaa"/>
            </a:endParaRPr>
          </a:p>
          <a:p>
            <a:pPr indent="-317500" lvl="0" marL="457200" rtl="0" algn="l">
              <a:lnSpc>
                <a:spcPct val="200000"/>
              </a:lnSpc>
              <a:spcBef>
                <a:spcPts val="0"/>
              </a:spcBef>
              <a:spcAft>
                <a:spcPts val="0"/>
              </a:spcAft>
              <a:buClr>
                <a:schemeClr val="dk1"/>
              </a:buClr>
              <a:buSzPts val="1400"/>
              <a:buFont typeface="Comfortaa"/>
              <a:buAutoNum type="arabicPeriod"/>
            </a:pPr>
            <a:r>
              <a:rPr lang="en">
                <a:solidFill>
                  <a:schemeClr val="dk1"/>
                </a:solidFill>
                <a:latin typeface="Comfortaa"/>
                <a:ea typeface="Comfortaa"/>
                <a:cs typeface="Comfortaa"/>
                <a:sym typeface="Comfortaa"/>
              </a:rPr>
              <a:t>cottage white F + G + H – the base cottage white glaze with added stains</a:t>
            </a:r>
            <a:endParaRPr>
              <a:solidFill>
                <a:schemeClr val="dk1"/>
              </a:solidFill>
              <a:latin typeface="Comfortaa"/>
              <a:ea typeface="Comfortaa"/>
              <a:cs typeface="Comfortaa"/>
              <a:sym typeface="Comfortaa"/>
            </a:endParaRPr>
          </a:p>
        </p:txBody>
      </p:sp>
      <p:cxnSp>
        <p:nvCxnSpPr>
          <p:cNvPr id="162" name="Google Shape;162;p28"/>
          <p:cNvCxnSpPr/>
          <p:nvPr/>
        </p:nvCxnSpPr>
        <p:spPr>
          <a:xfrm>
            <a:off x="-35550" y="801300"/>
            <a:ext cx="9215100" cy="21600"/>
          </a:xfrm>
          <a:prstGeom prst="straightConnector1">
            <a:avLst/>
          </a:prstGeom>
          <a:noFill/>
          <a:ln cap="flat" cmpd="sng" w="38100">
            <a:solidFill>
              <a:schemeClr val="lt2"/>
            </a:solidFill>
            <a:prstDash val="solid"/>
            <a:round/>
            <a:headEnd len="med" w="med" type="none"/>
            <a:tailEnd len="med" w="med" type="none"/>
          </a:ln>
        </p:spPr>
      </p:cxnSp>
      <p:sp>
        <p:nvSpPr>
          <p:cNvPr id="163" name="Google Shape;163;p28"/>
          <p:cNvSpPr txBox="1"/>
          <p:nvPr/>
        </p:nvSpPr>
        <p:spPr>
          <a:xfrm>
            <a:off x="229650" y="3381750"/>
            <a:ext cx="86847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Comfortaa"/>
                <a:ea typeface="Comfortaa"/>
                <a:cs typeface="Comfortaa"/>
                <a:sym typeface="Comfortaa"/>
              </a:rPr>
              <a:t>the lava, metallic, and semi-lava glazes were made to emulate concretes and metals. the palette of the glazes was based on subdued versions of colours found at construction sites, on official cov signs, and the colouring of referenced creatures/plants.</a:t>
            </a:r>
            <a:endParaRPr>
              <a:solidFill>
                <a:schemeClr val="dk1"/>
              </a:solidFill>
              <a:latin typeface="Comfortaa"/>
              <a:ea typeface="Comfortaa"/>
              <a:cs typeface="Comfortaa"/>
              <a:sym typeface="Comfortaa"/>
            </a:endParaRPr>
          </a:p>
          <a:p>
            <a:pPr indent="0" lvl="0" marL="0" rtl="0" algn="l">
              <a:spcBef>
                <a:spcPts val="0"/>
              </a:spcBef>
              <a:spcAft>
                <a:spcPts val="0"/>
              </a:spcAft>
              <a:buNone/>
            </a:pPr>
            <a:r>
              <a:t/>
            </a:r>
            <a:endParaRPr>
              <a:solidFill>
                <a:schemeClr val="dk1"/>
              </a:solidFill>
              <a:latin typeface="Comfortaa"/>
              <a:ea typeface="Comfortaa"/>
              <a:cs typeface="Comfortaa"/>
              <a:sym typeface="Comfortaa"/>
            </a:endParaRPr>
          </a:p>
          <a:p>
            <a:pPr indent="0" lvl="0" marL="0" rtl="0" algn="l">
              <a:spcBef>
                <a:spcPts val="0"/>
              </a:spcBef>
              <a:spcAft>
                <a:spcPts val="0"/>
              </a:spcAft>
              <a:buNone/>
            </a:pPr>
            <a:r>
              <a:rPr lang="en">
                <a:solidFill>
                  <a:schemeClr val="dk1"/>
                </a:solidFill>
                <a:latin typeface="Comfortaa"/>
                <a:ea typeface="Comfortaa"/>
                <a:cs typeface="Comfortaa"/>
                <a:sym typeface="Comfortaa"/>
              </a:rPr>
              <a:t>the palette decisions for each individual piece were a mix of reference, attempts at unity, and spur-of-the-moment decisions.</a:t>
            </a:r>
            <a:endParaRPr>
              <a:solidFill>
                <a:schemeClr val="dk1"/>
              </a:solidFill>
              <a:latin typeface="Comfortaa"/>
              <a:ea typeface="Comfortaa"/>
              <a:cs typeface="Comfortaa"/>
              <a:sym typeface="Comforta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9"/>
          <p:cNvPicPr preferRelativeResize="0"/>
          <p:nvPr/>
        </p:nvPicPr>
        <p:blipFill>
          <a:blip r:embed="rId3">
            <a:alphaModFix/>
          </a:blip>
          <a:stretch>
            <a:fillRect/>
          </a:stretch>
        </p:blipFill>
        <p:spPr>
          <a:xfrm>
            <a:off x="4831164" y="1610121"/>
            <a:ext cx="4107699" cy="1923257"/>
          </a:xfrm>
          <a:prstGeom prst="rect">
            <a:avLst/>
          </a:prstGeom>
          <a:noFill/>
          <a:ln>
            <a:noFill/>
          </a:ln>
        </p:spPr>
      </p:pic>
      <p:pic>
        <p:nvPicPr>
          <p:cNvPr id="169" name="Google Shape;169;p29"/>
          <p:cNvPicPr preferRelativeResize="0"/>
          <p:nvPr/>
        </p:nvPicPr>
        <p:blipFill>
          <a:blip r:embed="rId4">
            <a:alphaModFix/>
          </a:blip>
          <a:stretch>
            <a:fillRect/>
          </a:stretch>
        </p:blipFill>
        <p:spPr>
          <a:xfrm>
            <a:off x="205138" y="1404660"/>
            <a:ext cx="4524155" cy="2334175"/>
          </a:xfrm>
          <a:prstGeom prst="rect">
            <a:avLst/>
          </a:prstGeom>
          <a:noFill/>
          <a:ln>
            <a:noFill/>
          </a:ln>
        </p:spPr>
      </p:pic>
      <p:sp>
        <p:nvSpPr>
          <p:cNvPr id="170" name="Google Shape;170;p29"/>
          <p:cNvSpPr txBox="1"/>
          <p:nvPr/>
        </p:nvSpPr>
        <p:spPr>
          <a:xfrm>
            <a:off x="2376612" y="3890425"/>
            <a:ext cx="4390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Cox, Sarah. </a:t>
            </a:r>
            <a:r>
              <a:rPr i="1" lang="en" sz="800">
                <a:solidFill>
                  <a:schemeClr val="lt2"/>
                </a:solidFill>
                <a:latin typeface="Comfortaa Light"/>
                <a:ea typeface="Comfortaa Light"/>
                <a:cs typeface="Comfortaa Light"/>
                <a:sym typeface="Comfortaa Light"/>
              </a:rPr>
              <a:t>Breaching the Peace: the Site C Dam and a Valley’s Stand Against Big Hydro.</a:t>
            </a:r>
            <a:r>
              <a:rPr lang="en" sz="800">
                <a:solidFill>
                  <a:schemeClr val="lt2"/>
                </a:solidFill>
                <a:latin typeface="Comfortaa Light"/>
                <a:ea typeface="Comfortaa Light"/>
                <a:cs typeface="Comfortaa Light"/>
                <a:sym typeface="Comfortaa Light"/>
              </a:rPr>
              <a:t> On Point Press, 2018, pp. 118-119.</a:t>
            </a:r>
            <a:endParaRPr sz="800">
              <a:solidFill>
                <a:schemeClr val="lt2"/>
              </a:solidFill>
              <a:latin typeface="Comfortaa Light"/>
              <a:ea typeface="Comfortaa Light"/>
              <a:cs typeface="Comfortaa Light"/>
              <a:sym typeface="Comfortaa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30"/>
          <p:cNvPicPr preferRelativeResize="0"/>
          <p:nvPr/>
        </p:nvPicPr>
        <p:blipFill>
          <a:blip r:embed="rId3">
            <a:alphaModFix/>
          </a:blip>
          <a:stretch>
            <a:fillRect/>
          </a:stretch>
        </p:blipFill>
        <p:spPr>
          <a:xfrm>
            <a:off x="1368813" y="152400"/>
            <a:ext cx="6406378" cy="4838699"/>
          </a:xfrm>
          <a:prstGeom prst="rect">
            <a:avLst/>
          </a:prstGeom>
          <a:noFill/>
          <a:ln>
            <a:noFill/>
          </a:ln>
        </p:spPr>
      </p:pic>
      <p:sp>
        <p:nvSpPr>
          <p:cNvPr id="176" name="Google Shape;176;p30"/>
          <p:cNvSpPr txBox="1"/>
          <p:nvPr/>
        </p:nvSpPr>
        <p:spPr>
          <a:xfrm rot="5400000">
            <a:off x="-1318725" y="2048400"/>
            <a:ext cx="43284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Comfortaa Light"/>
                <a:ea typeface="Comfortaa Light"/>
                <a:cs typeface="Comfortaa Light"/>
                <a:sym typeface="Comfortaa Light"/>
              </a:rPr>
              <a:t>rainbow trout blood flow</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Brijs, Jeroen and Albin Gräns. “Schematic drawing of surgical instrumentation.” </a:t>
            </a:r>
            <a:r>
              <a:rPr i="1" lang="en" sz="800">
                <a:solidFill>
                  <a:schemeClr val="lt2"/>
                </a:solidFill>
                <a:latin typeface="Comfortaa Light"/>
                <a:ea typeface="Comfortaa Light"/>
                <a:cs typeface="Comfortaa Light"/>
                <a:sym typeface="Comfortaa Light"/>
              </a:rPr>
              <a:t>Increased gastrointestinal blood flow: An essential circulatory modification for euryhaline rainbow trout (Oncorhynchus mykiss) migrating to sea</a:t>
            </a:r>
            <a:r>
              <a:rPr lang="en" sz="800">
                <a:solidFill>
                  <a:schemeClr val="lt2"/>
                </a:solidFill>
                <a:latin typeface="Comfortaa Light"/>
                <a:ea typeface="Comfortaa Light"/>
                <a:cs typeface="Comfortaa Light"/>
                <a:sym typeface="Comfortaa Light"/>
              </a:rPr>
              <a:t>, Scientific Reports, 22 May 2015, https://www.nature.com/articles/srep10430.</a:t>
            </a:r>
            <a:endParaRPr sz="800">
              <a:solidFill>
                <a:schemeClr val="lt2"/>
              </a:solidFill>
              <a:latin typeface="Comfortaa Light"/>
              <a:ea typeface="Comfortaa Light"/>
              <a:cs typeface="Comfortaa Light"/>
              <a:sym typeface="Comfortaa Light"/>
            </a:endParaRPr>
          </a:p>
          <a:p>
            <a:pPr indent="0" lvl="0" marL="0" rtl="0" algn="ctr">
              <a:spcBef>
                <a:spcPts val="0"/>
              </a:spcBef>
              <a:spcAft>
                <a:spcPts val="0"/>
              </a:spcAft>
              <a:buNone/>
            </a:pPr>
            <a:r>
              <a:t/>
            </a:r>
            <a:endParaRPr sz="1100">
              <a:solidFill>
                <a:schemeClr val="lt2"/>
              </a:solidFill>
              <a:latin typeface="Comfortaa Light"/>
              <a:ea typeface="Comfortaa Light"/>
              <a:cs typeface="Comfortaa Light"/>
              <a:sym typeface="Comfortaa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31"/>
          <p:cNvPicPr preferRelativeResize="0"/>
          <p:nvPr/>
        </p:nvPicPr>
        <p:blipFill>
          <a:blip r:embed="rId3">
            <a:alphaModFix/>
          </a:blip>
          <a:stretch>
            <a:fillRect/>
          </a:stretch>
        </p:blipFill>
        <p:spPr>
          <a:xfrm>
            <a:off x="755725" y="152400"/>
            <a:ext cx="3740071" cy="4838702"/>
          </a:xfrm>
          <a:prstGeom prst="rect">
            <a:avLst/>
          </a:prstGeom>
          <a:noFill/>
          <a:ln>
            <a:noFill/>
          </a:ln>
        </p:spPr>
      </p:pic>
      <p:pic>
        <p:nvPicPr>
          <p:cNvPr id="182" name="Google Shape;182;p31"/>
          <p:cNvPicPr preferRelativeResize="0"/>
          <p:nvPr/>
        </p:nvPicPr>
        <p:blipFill>
          <a:blip r:embed="rId4">
            <a:alphaModFix/>
          </a:blip>
          <a:stretch>
            <a:fillRect/>
          </a:stretch>
        </p:blipFill>
        <p:spPr>
          <a:xfrm>
            <a:off x="4648196" y="152400"/>
            <a:ext cx="3740071" cy="48387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5742925" y="152400"/>
            <a:ext cx="3225014" cy="4838702"/>
          </a:xfrm>
          <a:prstGeom prst="rect">
            <a:avLst/>
          </a:prstGeom>
          <a:noFill/>
          <a:ln>
            <a:noFill/>
          </a:ln>
        </p:spPr>
      </p:pic>
      <p:pic>
        <p:nvPicPr>
          <p:cNvPr id="61" name="Google Shape;61;p14"/>
          <p:cNvPicPr preferRelativeResize="0"/>
          <p:nvPr/>
        </p:nvPicPr>
        <p:blipFill>
          <a:blip r:embed="rId4">
            <a:alphaModFix/>
          </a:blip>
          <a:stretch>
            <a:fillRect/>
          </a:stretch>
        </p:blipFill>
        <p:spPr>
          <a:xfrm>
            <a:off x="176039" y="757463"/>
            <a:ext cx="5461787" cy="3628573"/>
          </a:xfrm>
          <a:prstGeom prst="rect">
            <a:avLst/>
          </a:prstGeom>
          <a:noFill/>
          <a:ln>
            <a:noFill/>
          </a:ln>
        </p:spPr>
      </p:pic>
      <p:sp>
        <p:nvSpPr>
          <p:cNvPr id="62" name="Google Shape;62;p14"/>
          <p:cNvSpPr txBox="1"/>
          <p:nvPr/>
        </p:nvSpPr>
        <p:spPr>
          <a:xfrm>
            <a:off x="742738" y="4386025"/>
            <a:ext cx="4328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Comfortaa Light"/>
                <a:ea typeface="Comfortaa Light"/>
                <a:cs typeface="Comfortaa Light"/>
                <a:sym typeface="Comfortaa Light"/>
              </a:rPr>
              <a:t>HORSE</a:t>
            </a:r>
            <a:endParaRPr>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1000">
                <a:solidFill>
                  <a:schemeClr val="lt2"/>
                </a:solidFill>
                <a:latin typeface="Comfortaa Light"/>
                <a:ea typeface="Comfortaa Light"/>
                <a:cs typeface="Comfortaa Light"/>
                <a:sym typeface="Comfortaa Light"/>
              </a:rPr>
              <a:t>ceramic; 2020</a:t>
            </a:r>
            <a:endParaRPr sz="1000">
              <a:solidFill>
                <a:schemeClr val="lt2"/>
              </a:solidFill>
              <a:latin typeface="Comfortaa Light"/>
              <a:ea typeface="Comfortaa Light"/>
              <a:cs typeface="Comfortaa Light"/>
              <a:sym typeface="Comfortaa Light"/>
            </a:endParaRPr>
          </a:p>
        </p:txBody>
      </p:sp>
      <p:sp>
        <p:nvSpPr>
          <p:cNvPr id="63" name="Google Shape;63;p14"/>
          <p:cNvSpPr txBox="1"/>
          <p:nvPr/>
        </p:nvSpPr>
        <p:spPr>
          <a:xfrm>
            <a:off x="742725" y="203375"/>
            <a:ext cx="4328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Comfortaa Light"/>
                <a:ea typeface="Comfortaa Light"/>
                <a:cs typeface="Comfortaa Light"/>
                <a:sym typeface="Comfortaa Light"/>
              </a:rPr>
              <a:t>p-worm</a:t>
            </a:r>
            <a:endParaRPr>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1000">
                <a:solidFill>
                  <a:schemeClr val="lt2"/>
                </a:solidFill>
                <a:latin typeface="Comfortaa Light"/>
                <a:ea typeface="Comfortaa Light"/>
                <a:cs typeface="Comfortaa Light"/>
                <a:sym typeface="Comfortaa Light"/>
              </a:rPr>
              <a:t>ceramic, metal, plaster; 2021</a:t>
            </a:r>
            <a:endParaRPr sz="1000">
              <a:solidFill>
                <a:schemeClr val="lt2"/>
              </a:solidFill>
              <a:latin typeface="Comfortaa Light"/>
              <a:ea typeface="Comfortaa Light"/>
              <a:cs typeface="Comfortaa Light"/>
              <a:sym typeface="Comfortaa Light"/>
            </a:endParaRPr>
          </a:p>
        </p:txBody>
      </p:sp>
      <p:cxnSp>
        <p:nvCxnSpPr>
          <p:cNvPr id="64" name="Google Shape;64;p14"/>
          <p:cNvCxnSpPr>
            <a:endCxn id="63" idx="3"/>
          </p:cNvCxnSpPr>
          <p:nvPr/>
        </p:nvCxnSpPr>
        <p:spPr>
          <a:xfrm flipH="1" rot="10800000">
            <a:off x="4179825" y="480425"/>
            <a:ext cx="891300" cy="6900"/>
          </a:xfrm>
          <a:prstGeom prst="straightConnector1">
            <a:avLst/>
          </a:prstGeom>
          <a:noFill/>
          <a:ln cap="flat" cmpd="sng" w="9525">
            <a:solidFill>
              <a:schemeClr val="dk1"/>
            </a:solidFill>
            <a:prstDash val="solid"/>
            <a:round/>
            <a:headEnd len="med" w="med" type="none"/>
            <a:tailEnd len="med" w="med" type="oval"/>
          </a:ln>
        </p:spPr>
      </p:cxnSp>
      <p:cxnSp>
        <p:nvCxnSpPr>
          <p:cNvPr id="65" name="Google Shape;65;p14"/>
          <p:cNvCxnSpPr/>
          <p:nvPr/>
        </p:nvCxnSpPr>
        <p:spPr>
          <a:xfrm flipH="1">
            <a:off x="742750" y="4656225"/>
            <a:ext cx="957300" cy="6300"/>
          </a:xfrm>
          <a:prstGeom prst="straightConnector1">
            <a:avLst/>
          </a:prstGeom>
          <a:noFill/>
          <a:ln cap="flat" cmpd="sng" w="9525">
            <a:solidFill>
              <a:schemeClr val="dk1"/>
            </a:solidFill>
            <a:prstDash val="solid"/>
            <a:round/>
            <a:headEnd len="med" w="med" type="none"/>
            <a:tailEnd len="med" w="med" type="oval"/>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32"/>
          <p:cNvPicPr preferRelativeResize="0"/>
          <p:nvPr/>
        </p:nvPicPr>
        <p:blipFill>
          <a:blip r:embed="rId3">
            <a:alphaModFix/>
          </a:blip>
          <a:stretch>
            <a:fillRect/>
          </a:stretch>
        </p:blipFill>
        <p:spPr>
          <a:xfrm>
            <a:off x="4924928" y="152400"/>
            <a:ext cx="3087970" cy="4838702"/>
          </a:xfrm>
          <a:prstGeom prst="rect">
            <a:avLst/>
          </a:prstGeom>
          <a:noFill/>
          <a:ln>
            <a:noFill/>
          </a:ln>
        </p:spPr>
      </p:pic>
      <p:pic>
        <p:nvPicPr>
          <p:cNvPr id="188" name="Google Shape;188;p32"/>
          <p:cNvPicPr preferRelativeResize="0"/>
          <p:nvPr/>
        </p:nvPicPr>
        <p:blipFill>
          <a:blip r:embed="rId4">
            <a:alphaModFix/>
          </a:blip>
          <a:stretch>
            <a:fillRect/>
          </a:stretch>
        </p:blipFill>
        <p:spPr>
          <a:xfrm>
            <a:off x="1146575" y="152400"/>
            <a:ext cx="3625656" cy="4838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33"/>
          <p:cNvPicPr preferRelativeResize="0"/>
          <p:nvPr/>
        </p:nvPicPr>
        <p:blipFill rotWithShape="1">
          <a:blip r:embed="rId3">
            <a:alphaModFix/>
          </a:blip>
          <a:srcRect b="30759" l="0" r="0" t="32696"/>
          <a:stretch/>
        </p:blipFill>
        <p:spPr>
          <a:xfrm>
            <a:off x="144738" y="1899775"/>
            <a:ext cx="4505026" cy="1281375"/>
          </a:xfrm>
          <a:prstGeom prst="rect">
            <a:avLst/>
          </a:prstGeom>
          <a:noFill/>
          <a:ln>
            <a:noFill/>
          </a:ln>
        </p:spPr>
      </p:pic>
      <p:pic>
        <p:nvPicPr>
          <p:cNvPr id="194" name="Google Shape;194;p33"/>
          <p:cNvPicPr preferRelativeResize="0"/>
          <p:nvPr/>
        </p:nvPicPr>
        <p:blipFill>
          <a:blip r:embed="rId4">
            <a:alphaModFix/>
          </a:blip>
          <a:stretch>
            <a:fillRect/>
          </a:stretch>
        </p:blipFill>
        <p:spPr>
          <a:xfrm>
            <a:off x="4775375" y="897562"/>
            <a:ext cx="4109150" cy="3285800"/>
          </a:xfrm>
          <a:prstGeom prst="rect">
            <a:avLst/>
          </a:prstGeom>
          <a:noFill/>
          <a:ln>
            <a:noFill/>
          </a:ln>
        </p:spPr>
      </p:pic>
      <p:sp>
        <p:nvSpPr>
          <p:cNvPr id="195" name="Google Shape;195;p33"/>
          <p:cNvSpPr txBox="1"/>
          <p:nvPr/>
        </p:nvSpPr>
        <p:spPr>
          <a:xfrm>
            <a:off x="233050" y="3181150"/>
            <a:ext cx="43284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Comfortaa Light"/>
                <a:ea typeface="Comfortaa Light"/>
                <a:cs typeface="Comfortaa Light"/>
                <a:sym typeface="Comfortaa Light"/>
              </a:rPr>
              <a:t>marbled murrelet endocast</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Clarke, A. Julia and N. Adam Smith. “Figure 10.” </a:t>
            </a:r>
            <a:r>
              <a:rPr i="1" lang="en" sz="800">
                <a:solidFill>
                  <a:schemeClr val="lt2"/>
                </a:solidFill>
                <a:latin typeface="Comfortaa Light"/>
                <a:ea typeface="Comfortaa Light"/>
                <a:cs typeface="Comfortaa Light"/>
                <a:sym typeface="Comfortaa Light"/>
              </a:rPr>
              <a:t>Endocranial Anatomy of the Charadriiformes: Sensory System Variation and the Evolution of Wing-Propelled Diving</a:t>
            </a:r>
            <a:r>
              <a:rPr lang="en" sz="800">
                <a:solidFill>
                  <a:schemeClr val="lt2"/>
                </a:solidFill>
                <a:latin typeface="Comfortaa Light"/>
                <a:ea typeface="Comfortaa Light"/>
                <a:cs typeface="Comfortaa Light"/>
                <a:sym typeface="Comfortaa Light"/>
              </a:rPr>
              <a:t>, Plos One, 27 Nov 2012, </a:t>
            </a:r>
            <a:r>
              <a:rPr lang="en" sz="800">
                <a:solidFill>
                  <a:schemeClr val="lt2"/>
                </a:solidFill>
                <a:uFill>
                  <a:noFill/>
                </a:uFill>
                <a:latin typeface="Comfortaa Light"/>
                <a:ea typeface="Comfortaa Light"/>
                <a:cs typeface="Comfortaa Light"/>
                <a:sym typeface="Comfortaa Light"/>
                <a:hlinkClick r:id="rId5">
                  <a:extLst>
                    <a:ext uri="{A12FA001-AC4F-418D-AE19-62706E023703}">
                      <ahyp:hlinkClr val="tx"/>
                    </a:ext>
                  </a:extLst>
                </a:hlinkClick>
              </a:rPr>
              <a:t>https://doi.org/10.1371/journal.pone.0049584</a:t>
            </a:r>
            <a:r>
              <a:rPr lang="en" sz="800">
                <a:solidFill>
                  <a:schemeClr val="lt2"/>
                </a:solidFill>
                <a:latin typeface="Comfortaa Light"/>
                <a:ea typeface="Comfortaa Light"/>
                <a:cs typeface="Comfortaa Light"/>
                <a:sym typeface="Comfortaa Light"/>
              </a:rPr>
              <a:t>.</a:t>
            </a:r>
            <a:endParaRPr sz="800">
              <a:solidFill>
                <a:schemeClr val="lt2"/>
              </a:solidFill>
              <a:latin typeface="Comfortaa Light"/>
              <a:ea typeface="Comfortaa Light"/>
              <a:cs typeface="Comfortaa Light"/>
              <a:sym typeface="Comfortaa Light"/>
            </a:endParaRPr>
          </a:p>
        </p:txBody>
      </p:sp>
      <p:sp>
        <p:nvSpPr>
          <p:cNvPr id="196" name="Google Shape;196;p33"/>
          <p:cNvSpPr txBox="1"/>
          <p:nvPr/>
        </p:nvSpPr>
        <p:spPr>
          <a:xfrm>
            <a:off x="251788" y="679113"/>
            <a:ext cx="43284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Comfortaa Light"/>
                <a:ea typeface="Comfortaa Light"/>
                <a:cs typeface="Comfortaa Light"/>
                <a:sym typeface="Comfortaa Light"/>
              </a:rPr>
              <a:t>marbled murrelet coronal slice</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Clarke, A. Julia and N. Adam Smith. “Figure 10.” </a:t>
            </a:r>
            <a:r>
              <a:rPr i="1" lang="en" sz="800">
                <a:solidFill>
                  <a:schemeClr val="lt2"/>
                </a:solidFill>
                <a:latin typeface="Comfortaa Light"/>
                <a:ea typeface="Comfortaa Light"/>
                <a:cs typeface="Comfortaa Light"/>
                <a:sym typeface="Comfortaa Light"/>
              </a:rPr>
              <a:t>Endocranial Anatomy of the Charadriiformes: Sensory System Variation and the Evolution of Wing-Propelled Diving</a:t>
            </a:r>
            <a:r>
              <a:rPr lang="en" sz="800">
                <a:solidFill>
                  <a:schemeClr val="lt2"/>
                </a:solidFill>
                <a:latin typeface="Comfortaa Light"/>
                <a:ea typeface="Comfortaa Light"/>
                <a:cs typeface="Comfortaa Light"/>
                <a:sym typeface="Comfortaa Light"/>
              </a:rPr>
              <a:t>, Plos One, 27 Nov 2012, </a:t>
            </a:r>
            <a:r>
              <a:rPr lang="en" sz="800">
                <a:solidFill>
                  <a:schemeClr val="lt2"/>
                </a:solidFill>
                <a:uFill>
                  <a:noFill/>
                </a:uFill>
                <a:latin typeface="Comfortaa Light"/>
                <a:ea typeface="Comfortaa Light"/>
                <a:cs typeface="Comfortaa Light"/>
                <a:sym typeface="Comfortaa Light"/>
                <a:hlinkClick r:id="rId6">
                  <a:extLst>
                    <a:ext uri="{A12FA001-AC4F-418D-AE19-62706E023703}">
                      <ahyp:hlinkClr val="tx"/>
                    </a:ext>
                  </a:extLst>
                </a:hlinkClick>
              </a:rPr>
              <a:t>https://doi.org/10.1371/journal.pone.0049584</a:t>
            </a:r>
            <a:r>
              <a:rPr lang="en" sz="800">
                <a:solidFill>
                  <a:schemeClr val="lt2"/>
                </a:solidFill>
                <a:latin typeface="Comfortaa Light"/>
                <a:ea typeface="Comfortaa Light"/>
                <a:cs typeface="Comfortaa Light"/>
                <a:sym typeface="Comfortaa Light"/>
              </a:rPr>
              <a:t>.</a:t>
            </a:r>
            <a:endParaRPr sz="800">
              <a:solidFill>
                <a:schemeClr val="lt2"/>
              </a:solidFill>
              <a:latin typeface="Comfortaa Light"/>
              <a:ea typeface="Comfortaa Light"/>
              <a:cs typeface="Comfortaa Light"/>
              <a:sym typeface="Comfortaa Light"/>
            </a:endParaRPr>
          </a:p>
        </p:txBody>
      </p:sp>
      <p:cxnSp>
        <p:nvCxnSpPr>
          <p:cNvPr id="197" name="Google Shape;197;p33"/>
          <p:cNvCxnSpPr/>
          <p:nvPr/>
        </p:nvCxnSpPr>
        <p:spPr>
          <a:xfrm flipH="1">
            <a:off x="1918600" y="4543450"/>
            <a:ext cx="957300" cy="6300"/>
          </a:xfrm>
          <a:prstGeom prst="straightConnector1">
            <a:avLst/>
          </a:prstGeom>
          <a:noFill/>
          <a:ln cap="flat" cmpd="sng" w="9525">
            <a:solidFill>
              <a:schemeClr val="dk1"/>
            </a:solidFill>
            <a:prstDash val="solid"/>
            <a:round/>
            <a:headEnd len="med" w="med" type="none"/>
            <a:tailEnd len="med" w="med" type="oval"/>
          </a:ln>
        </p:spPr>
      </p:cxnSp>
      <p:cxnSp>
        <p:nvCxnSpPr>
          <p:cNvPr id="198" name="Google Shape;198;p33"/>
          <p:cNvCxnSpPr/>
          <p:nvPr/>
        </p:nvCxnSpPr>
        <p:spPr>
          <a:xfrm>
            <a:off x="1951600" y="324850"/>
            <a:ext cx="928800" cy="10800"/>
          </a:xfrm>
          <a:prstGeom prst="straightConnector1">
            <a:avLst/>
          </a:prstGeom>
          <a:noFill/>
          <a:ln cap="flat" cmpd="sng" w="9525">
            <a:solidFill>
              <a:schemeClr val="dk1"/>
            </a:solidFill>
            <a:prstDash val="solid"/>
            <a:round/>
            <a:headEnd len="med" w="med" type="none"/>
            <a:tailEnd len="med" w="med" type="oval"/>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34"/>
          <p:cNvPicPr preferRelativeResize="0"/>
          <p:nvPr/>
        </p:nvPicPr>
        <p:blipFill rotWithShape="1">
          <a:blip r:embed="rId3">
            <a:alphaModFix/>
          </a:blip>
          <a:srcRect b="0" l="12257" r="11984" t="0"/>
          <a:stretch/>
        </p:blipFill>
        <p:spPr>
          <a:xfrm>
            <a:off x="265050" y="816288"/>
            <a:ext cx="4288653" cy="3510923"/>
          </a:xfrm>
          <a:prstGeom prst="rect">
            <a:avLst/>
          </a:prstGeom>
          <a:noFill/>
          <a:ln>
            <a:noFill/>
          </a:ln>
        </p:spPr>
      </p:pic>
      <p:pic>
        <p:nvPicPr>
          <p:cNvPr id="204" name="Google Shape;204;p34"/>
          <p:cNvPicPr preferRelativeResize="0"/>
          <p:nvPr/>
        </p:nvPicPr>
        <p:blipFill rotWithShape="1">
          <a:blip r:embed="rId4">
            <a:alphaModFix/>
          </a:blip>
          <a:srcRect b="0" l="23882" r="11605" t="0"/>
          <a:stretch/>
        </p:blipFill>
        <p:spPr>
          <a:xfrm>
            <a:off x="4656225" y="816288"/>
            <a:ext cx="4222724" cy="3510924"/>
          </a:xfrm>
          <a:prstGeom prst="rect">
            <a:avLst/>
          </a:prstGeom>
          <a:noFill/>
          <a:ln>
            <a:noFill/>
          </a:ln>
        </p:spPr>
      </p:pic>
      <p:sp>
        <p:nvSpPr>
          <p:cNvPr id="205" name="Google Shape;205;p34"/>
          <p:cNvSpPr txBox="1"/>
          <p:nvPr/>
        </p:nvSpPr>
        <p:spPr>
          <a:xfrm>
            <a:off x="245175" y="4327200"/>
            <a:ext cx="43284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Comfortaa Light"/>
                <a:ea typeface="Comfortaa Light"/>
                <a:cs typeface="Comfortaa Light"/>
                <a:sym typeface="Comfortaa Light"/>
              </a:rPr>
              <a:t>hoist circuit</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“Hoist Control Circuit.” </a:t>
            </a:r>
            <a:r>
              <a:rPr i="1" lang="en" sz="800">
                <a:solidFill>
                  <a:schemeClr val="lt2"/>
                </a:solidFill>
                <a:latin typeface="Comfortaa Light"/>
                <a:ea typeface="Comfortaa Light"/>
                <a:cs typeface="Comfortaa Light"/>
                <a:sym typeface="Comfortaa Light"/>
              </a:rPr>
              <a:t>YouTube</a:t>
            </a:r>
            <a:r>
              <a:rPr lang="en" sz="800">
                <a:solidFill>
                  <a:schemeClr val="lt2"/>
                </a:solidFill>
                <a:latin typeface="Comfortaa Light"/>
                <a:ea typeface="Comfortaa Light"/>
                <a:cs typeface="Comfortaa Light"/>
                <a:sym typeface="Comfortaa Light"/>
              </a:rPr>
              <a:t>, uploaded by bmanishap, 27 May 2012, https://www.youtube.com/watch?v=__k2dSfTC0E.</a:t>
            </a:r>
            <a:endParaRPr sz="800">
              <a:solidFill>
                <a:schemeClr val="lt2"/>
              </a:solidFill>
              <a:latin typeface="Comfortaa Light"/>
              <a:ea typeface="Comfortaa Light"/>
              <a:cs typeface="Comfortaa Light"/>
              <a:sym typeface="Comfortaa Light"/>
            </a:endParaRPr>
          </a:p>
        </p:txBody>
      </p:sp>
      <p:sp>
        <p:nvSpPr>
          <p:cNvPr id="206" name="Google Shape;206;p34"/>
          <p:cNvSpPr txBox="1"/>
          <p:nvPr/>
        </p:nvSpPr>
        <p:spPr>
          <a:xfrm>
            <a:off x="4603375" y="4327200"/>
            <a:ext cx="4328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Comfortaa Light"/>
                <a:ea typeface="Comfortaa Light"/>
                <a:cs typeface="Comfortaa Light"/>
                <a:sym typeface="Comfortaa Light"/>
              </a:rPr>
              <a:t>vintage crane control panel</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Pathong, Piamsak. “Old Crane control panel.” Dreamstime, https://www.dreamstime.com/old-crane-control-panel-industrial-work-old-crane-control-panel-image157633277.</a:t>
            </a:r>
            <a:endParaRPr sz="800">
              <a:solidFill>
                <a:schemeClr val="lt2"/>
              </a:solidFill>
              <a:latin typeface="Comfortaa Light"/>
              <a:ea typeface="Comfortaa Light"/>
              <a:cs typeface="Comfortaa Light"/>
              <a:sym typeface="Comfortaa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35"/>
          <p:cNvPicPr preferRelativeResize="0"/>
          <p:nvPr/>
        </p:nvPicPr>
        <p:blipFill>
          <a:blip r:embed="rId3">
            <a:alphaModFix/>
          </a:blip>
          <a:stretch>
            <a:fillRect/>
          </a:stretch>
        </p:blipFill>
        <p:spPr>
          <a:xfrm>
            <a:off x="755725" y="152400"/>
            <a:ext cx="3740071" cy="4838702"/>
          </a:xfrm>
          <a:prstGeom prst="rect">
            <a:avLst/>
          </a:prstGeom>
          <a:noFill/>
          <a:ln>
            <a:noFill/>
          </a:ln>
        </p:spPr>
      </p:pic>
      <p:pic>
        <p:nvPicPr>
          <p:cNvPr id="212" name="Google Shape;212;p35"/>
          <p:cNvPicPr preferRelativeResize="0"/>
          <p:nvPr/>
        </p:nvPicPr>
        <p:blipFill>
          <a:blip r:embed="rId4">
            <a:alphaModFix/>
          </a:blip>
          <a:stretch>
            <a:fillRect/>
          </a:stretch>
        </p:blipFill>
        <p:spPr>
          <a:xfrm>
            <a:off x="4648196" y="152400"/>
            <a:ext cx="3740071" cy="48387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6"/>
          <p:cNvPicPr preferRelativeResize="0"/>
          <p:nvPr/>
        </p:nvPicPr>
        <p:blipFill>
          <a:blip r:embed="rId3">
            <a:alphaModFix/>
          </a:blip>
          <a:stretch>
            <a:fillRect/>
          </a:stretch>
        </p:blipFill>
        <p:spPr>
          <a:xfrm>
            <a:off x="995225" y="152400"/>
            <a:ext cx="3625656" cy="4838701"/>
          </a:xfrm>
          <a:prstGeom prst="rect">
            <a:avLst/>
          </a:prstGeom>
          <a:noFill/>
          <a:ln>
            <a:noFill/>
          </a:ln>
        </p:spPr>
      </p:pic>
      <p:pic>
        <p:nvPicPr>
          <p:cNvPr id="218" name="Google Shape;218;p36"/>
          <p:cNvPicPr preferRelativeResize="0"/>
          <p:nvPr/>
        </p:nvPicPr>
        <p:blipFill>
          <a:blip r:embed="rId4">
            <a:alphaModFix/>
          </a:blip>
          <a:stretch>
            <a:fillRect/>
          </a:stretch>
        </p:blipFill>
        <p:spPr>
          <a:xfrm>
            <a:off x="4734000" y="152400"/>
            <a:ext cx="3403264" cy="48387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37"/>
          <p:cNvPicPr preferRelativeResize="0"/>
          <p:nvPr/>
        </p:nvPicPr>
        <p:blipFill>
          <a:blip r:embed="rId3">
            <a:alphaModFix/>
          </a:blip>
          <a:stretch>
            <a:fillRect/>
          </a:stretch>
        </p:blipFill>
        <p:spPr>
          <a:xfrm>
            <a:off x="1644875" y="152400"/>
            <a:ext cx="3666493" cy="4838701"/>
          </a:xfrm>
          <a:prstGeom prst="rect">
            <a:avLst/>
          </a:prstGeom>
          <a:noFill/>
          <a:ln>
            <a:noFill/>
          </a:ln>
        </p:spPr>
      </p:pic>
      <p:pic>
        <p:nvPicPr>
          <p:cNvPr id="224" name="Google Shape;224;p37"/>
          <p:cNvPicPr preferRelativeResize="0"/>
          <p:nvPr/>
        </p:nvPicPr>
        <p:blipFill>
          <a:blip r:embed="rId4">
            <a:alphaModFix/>
          </a:blip>
          <a:stretch>
            <a:fillRect/>
          </a:stretch>
        </p:blipFill>
        <p:spPr>
          <a:xfrm>
            <a:off x="5434018" y="152400"/>
            <a:ext cx="2065114" cy="4838698"/>
          </a:xfrm>
          <a:prstGeom prst="rect">
            <a:avLst/>
          </a:prstGeom>
          <a:noFill/>
          <a:ln>
            <a:noFill/>
          </a:ln>
        </p:spPr>
      </p:pic>
      <p:sp>
        <p:nvSpPr>
          <p:cNvPr id="225" name="Google Shape;225;p37"/>
          <p:cNvSpPr txBox="1"/>
          <p:nvPr/>
        </p:nvSpPr>
        <p:spPr>
          <a:xfrm rot="5400000">
            <a:off x="-1035025" y="2056050"/>
            <a:ext cx="43284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300">
                <a:solidFill>
                  <a:schemeClr val="dk1"/>
                </a:solidFill>
                <a:latin typeface="Comfortaa Light"/>
                <a:ea typeface="Comfortaa Light"/>
                <a:cs typeface="Comfortaa Light"/>
                <a:sym typeface="Comfortaa Light"/>
              </a:rPr>
              <a:t>rangifer tarandus</a:t>
            </a:r>
            <a:r>
              <a:rPr lang="en" sz="1300">
                <a:solidFill>
                  <a:schemeClr val="dk1"/>
                </a:solidFill>
                <a:latin typeface="Comfortaa Light"/>
                <a:ea typeface="Comfortaa Light"/>
                <a:cs typeface="Comfortaa Light"/>
                <a:sym typeface="Comfortaa Light"/>
              </a:rPr>
              <a:t> hindlimb</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Hull, E. “Hindlimb, abaxial aspect.” </a:t>
            </a:r>
            <a:r>
              <a:rPr i="1" lang="en" sz="800">
                <a:solidFill>
                  <a:schemeClr val="lt2"/>
                </a:solidFill>
                <a:latin typeface="Comfortaa Light"/>
                <a:ea typeface="Comfortaa Light"/>
                <a:cs typeface="Comfortaa Light"/>
                <a:sym typeface="Comfortaa Light"/>
              </a:rPr>
              <a:t>Tendons and ligaments of the Rangifer tarandus metapodial and hoof,</a:t>
            </a:r>
            <a:r>
              <a:rPr lang="en" sz="800">
                <a:solidFill>
                  <a:schemeClr val="lt2"/>
                </a:solidFill>
                <a:latin typeface="Comfortaa Light"/>
                <a:ea typeface="Comfortaa Light"/>
                <a:cs typeface="Comfortaa Light"/>
                <a:sym typeface="Comfortaa Light"/>
              </a:rPr>
              <a:t> Polar Biology, Sep 2020, https://www.researchgate.net/publication/353480215_Tendons_and_ligaments_of_the_Rangifer_tarandus_metapodial_and_hoof.</a:t>
            </a:r>
            <a:endParaRPr sz="800">
              <a:solidFill>
                <a:schemeClr val="lt2"/>
              </a:solidFill>
              <a:latin typeface="Comfortaa Light"/>
              <a:ea typeface="Comfortaa Light"/>
              <a:cs typeface="Comfortaa Light"/>
              <a:sym typeface="Comfortaa Light"/>
            </a:endParaRPr>
          </a:p>
          <a:p>
            <a:pPr indent="0" lvl="0" marL="0" rtl="0" algn="ctr">
              <a:spcBef>
                <a:spcPts val="0"/>
              </a:spcBef>
              <a:spcAft>
                <a:spcPts val="0"/>
              </a:spcAft>
              <a:buNone/>
            </a:pPr>
            <a:r>
              <a:t/>
            </a:r>
            <a:endParaRPr i="1" sz="1000">
              <a:solidFill>
                <a:schemeClr val="lt2"/>
              </a:solidFill>
              <a:latin typeface="Comfortaa Light"/>
              <a:ea typeface="Comfortaa Light"/>
              <a:cs typeface="Comfortaa Light"/>
              <a:sym typeface="Comfortaa Light"/>
            </a:endParaRPr>
          </a:p>
        </p:txBody>
      </p:sp>
      <p:sp>
        <p:nvSpPr>
          <p:cNvPr id="226" name="Google Shape;226;p37"/>
          <p:cNvSpPr txBox="1"/>
          <p:nvPr/>
        </p:nvSpPr>
        <p:spPr>
          <a:xfrm rot="-5400000">
            <a:off x="5850625" y="2056050"/>
            <a:ext cx="43284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300">
                <a:solidFill>
                  <a:schemeClr val="dk1"/>
                </a:solidFill>
                <a:latin typeface="Comfortaa Light"/>
                <a:ea typeface="Comfortaa Light"/>
                <a:cs typeface="Comfortaa Light"/>
                <a:sym typeface="Comfortaa Light"/>
              </a:rPr>
              <a:t>rangifer tarandus</a:t>
            </a:r>
            <a:r>
              <a:rPr lang="en" sz="1300">
                <a:solidFill>
                  <a:schemeClr val="dk1"/>
                </a:solidFill>
                <a:latin typeface="Comfortaa Light"/>
                <a:ea typeface="Comfortaa Light"/>
                <a:cs typeface="Comfortaa Light"/>
                <a:sym typeface="Comfortaa Light"/>
              </a:rPr>
              <a:t> forelimb</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Hull, E. “Bones of the forelimb.” </a:t>
            </a:r>
            <a:r>
              <a:rPr i="1" lang="en" sz="800">
                <a:solidFill>
                  <a:schemeClr val="lt2"/>
                </a:solidFill>
                <a:latin typeface="Comfortaa Light"/>
                <a:ea typeface="Comfortaa Light"/>
                <a:cs typeface="Comfortaa Light"/>
                <a:sym typeface="Comfortaa Light"/>
              </a:rPr>
              <a:t>Tendons and ligaments of the Rangifer tarandus metapodial and hoof,</a:t>
            </a:r>
            <a:r>
              <a:rPr lang="en" sz="800">
                <a:solidFill>
                  <a:schemeClr val="lt2"/>
                </a:solidFill>
                <a:latin typeface="Comfortaa Light"/>
                <a:ea typeface="Comfortaa Light"/>
                <a:cs typeface="Comfortaa Light"/>
                <a:sym typeface="Comfortaa Light"/>
              </a:rPr>
              <a:t> Polar Biology, Sep 2020, https://www.researchgate.net/publication/353480215_Tendons_and_ligaments_of_the_Rangifer_tarandus_metapodial_and_hoof.</a:t>
            </a:r>
            <a:endParaRPr sz="800">
              <a:solidFill>
                <a:schemeClr val="lt2"/>
              </a:solidFill>
              <a:latin typeface="Comfortaa Light"/>
              <a:ea typeface="Comfortaa Light"/>
              <a:cs typeface="Comfortaa Light"/>
              <a:sym typeface="Comfortaa Light"/>
            </a:endParaRPr>
          </a:p>
          <a:p>
            <a:pPr indent="0" lvl="0" marL="0" rtl="0" algn="ctr">
              <a:spcBef>
                <a:spcPts val="0"/>
              </a:spcBef>
              <a:spcAft>
                <a:spcPts val="0"/>
              </a:spcAft>
              <a:buNone/>
            </a:pPr>
            <a:r>
              <a:t/>
            </a:r>
            <a:endParaRPr i="1" sz="1000">
              <a:solidFill>
                <a:schemeClr val="lt2"/>
              </a:solidFill>
              <a:latin typeface="Comfortaa Light"/>
              <a:ea typeface="Comfortaa Light"/>
              <a:cs typeface="Comfortaa Light"/>
              <a:sym typeface="Comfortaa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38"/>
          <p:cNvPicPr preferRelativeResize="0"/>
          <p:nvPr/>
        </p:nvPicPr>
        <p:blipFill>
          <a:blip r:embed="rId3">
            <a:alphaModFix/>
          </a:blip>
          <a:stretch>
            <a:fillRect/>
          </a:stretch>
        </p:blipFill>
        <p:spPr>
          <a:xfrm>
            <a:off x="2701963" y="152400"/>
            <a:ext cx="3740071" cy="48387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39"/>
          <p:cNvPicPr preferRelativeResize="0"/>
          <p:nvPr/>
        </p:nvPicPr>
        <p:blipFill>
          <a:blip r:embed="rId3">
            <a:alphaModFix/>
          </a:blip>
          <a:stretch>
            <a:fillRect/>
          </a:stretch>
        </p:blipFill>
        <p:spPr>
          <a:xfrm>
            <a:off x="293525" y="152400"/>
            <a:ext cx="3625656" cy="4838701"/>
          </a:xfrm>
          <a:prstGeom prst="rect">
            <a:avLst/>
          </a:prstGeom>
          <a:noFill/>
          <a:ln>
            <a:noFill/>
          </a:ln>
        </p:spPr>
      </p:pic>
      <p:pic>
        <p:nvPicPr>
          <p:cNvPr id="237" name="Google Shape;237;p39"/>
          <p:cNvPicPr preferRelativeResize="0"/>
          <p:nvPr/>
        </p:nvPicPr>
        <p:blipFill>
          <a:blip r:embed="rId4">
            <a:alphaModFix/>
          </a:blip>
          <a:stretch>
            <a:fillRect/>
          </a:stretch>
        </p:blipFill>
        <p:spPr>
          <a:xfrm>
            <a:off x="4060775" y="1092125"/>
            <a:ext cx="4789699" cy="31829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40"/>
          <p:cNvPicPr preferRelativeResize="0"/>
          <p:nvPr/>
        </p:nvPicPr>
        <p:blipFill>
          <a:blip r:embed="rId3">
            <a:alphaModFix/>
          </a:blip>
          <a:stretch>
            <a:fillRect/>
          </a:stretch>
        </p:blipFill>
        <p:spPr>
          <a:xfrm>
            <a:off x="325275" y="512124"/>
            <a:ext cx="2737451" cy="4119245"/>
          </a:xfrm>
          <a:prstGeom prst="rect">
            <a:avLst/>
          </a:prstGeom>
          <a:noFill/>
          <a:ln>
            <a:noFill/>
          </a:ln>
        </p:spPr>
      </p:pic>
      <p:pic>
        <p:nvPicPr>
          <p:cNvPr id="243" name="Google Shape;243;p40"/>
          <p:cNvPicPr preferRelativeResize="0"/>
          <p:nvPr/>
        </p:nvPicPr>
        <p:blipFill>
          <a:blip r:embed="rId4">
            <a:alphaModFix/>
          </a:blip>
          <a:stretch>
            <a:fillRect/>
          </a:stretch>
        </p:blipFill>
        <p:spPr>
          <a:xfrm>
            <a:off x="6177001" y="524638"/>
            <a:ext cx="2610874" cy="4094223"/>
          </a:xfrm>
          <a:prstGeom prst="rect">
            <a:avLst/>
          </a:prstGeom>
          <a:noFill/>
          <a:ln>
            <a:noFill/>
          </a:ln>
        </p:spPr>
      </p:pic>
      <p:pic>
        <p:nvPicPr>
          <p:cNvPr id="244" name="Google Shape;244;p40"/>
          <p:cNvPicPr preferRelativeResize="0"/>
          <p:nvPr/>
        </p:nvPicPr>
        <p:blipFill>
          <a:blip r:embed="rId5">
            <a:alphaModFix/>
          </a:blip>
          <a:stretch>
            <a:fillRect/>
          </a:stretch>
        </p:blipFill>
        <p:spPr>
          <a:xfrm rot="-5400000">
            <a:off x="2575174" y="1210551"/>
            <a:ext cx="4089375" cy="271757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41"/>
          <p:cNvPicPr preferRelativeResize="0"/>
          <p:nvPr/>
        </p:nvPicPr>
        <p:blipFill>
          <a:blip r:embed="rId3">
            <a:alphaModFix/>
          </a:blip>
          <a:stretch>
            <a:fillRect/>
          </a:stretch>
        </p:blipFill>
        <p:spPr>
          <a:xfrm>
            <a:off x="2386013" y="342900"/>
            <a:ext cx="4371975" cy="4457700"/>
          </a:xfrm>
          <a:prstGeom prst="rect">
            <a:avLst/>
          </a:prstGeom>
          <a:noFill/>
          <a:ln>
            <a:noFill/>
          </a:ln>
        </p:spPr>
      </p:pic>
      <p:sp>
        <p:nvSpPr>
          <p:cNvPr id="250" name="Google Shape;250;p41"/>
          <p:cNvSpPr txBox="1"/>
          <p:nvPr/>
        </p:nvSpPr>
        <p:spPr>
          <a:xfrm rot="5400000">
            <a:off x="-93775" y="2256150"/>
            <a:ext cx="43284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Comfortaa Light"/>
                <a:ea typeface="Comfortaa Light"/>
                <a:cs typeface="Comfortaa Light"/>
                <a:sym typeface="Comfortaa Light"/>
              </a:rPr>
              <a:t>bird respiratory system</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“Abdominal air sacs.” </a:t>
            </a:r>
            <a:r>
              <a:rPr i="1" lang="en" sz="800">
                <a:solidFill>
                  <a:schemeClr val="lt2"/>
                </a:solidFill>
                <a:latin typeface="Comfortaa Light"/>
                <a:ea typeface="Comfortaa Light"/>
                <a:cs typeface="Comfortaa Light"/>
                <a:sym typeface="Comfortaa Light"/>
              </a:rPr>
              <a:t>Bird Respiratory System</a:t>
            </a:r>
            <a:r>
              <a:rPr lang="en" sz="800">
                <a:solidFill>
                  <a:schemeClr val="lt2"/>
                </a:solidFill>
                <a:latin typeface="Comfortaa Light"/>
                <a:ea typeface="Comfortaa Light"/>
                <a:cs typeface="Comfortaa Light"/>
                <a:sym typeface="Comfortaa Light"/>
              </a:rPr>
              <a:t>, Gary Ritchison’s Avian Biology, http://people.eku.edu/ritchisong/birdrespiration.html.</a:t>
            </a:r>
            <a:endParaRPr sz="800">
              <a:solidFill>
                <a:schemeClr val="lt2"/>
              </a:solidFill>
              <a:latin typeface="Comfortaa Light"/>
              <a:ea typeface="Comfortaa Light"/>
              <a:cs typeface="Comfortaa Light"/>
              <a:sym typeface="Comfortaa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a:off x="1080225" y="152400"/>
            <a:ext cx="6983547" cy="483869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42"/>
          <p:cNvPicPr preferRelativeResize="0"/>
          <p:nvPr/>
        </p:nvPicPr>
        <p:blipFill>
          <a:blip r:embed="rId3">
            <a:alphaModFix/>
          </a:blip>
          <a:stretch>
            <a:fillRect/>
          </a:stretch>
        </p:blipFill>
        <p:spPr>
          <a:xfrm>
            <a:off x="152400" y="740188"/>
            <a:ext cx="2831401" cy="3663114"/>
          </a:xfrm>
          <a:prstGeom prst="rect">
            <a:avLst/>
          </a:prstGeom>
          <a:noFill/>
          <a:ln>
            <a:noFill/>
          </a:ln>
        </p:spPr>
      </p:pic>
      <p:pic>
        <p:nvPicPr>
          <p:cNvPr id="256" name="Google Shape;256;p42"/>
          <p:cNvPicPr preferRelativeResize="0"/>
          <p:nvPr/>
        </p:nvPicPr>
        <p:blipFill>
          <a:blip r:embed="rId4">
            <a:alphaModFix/>
          </a:blip>
          <a:stretch>
            <a:fillRect/>
          </a:stretch>
        </p:blipFill>
        <p:spPr>
          <a:xfrm>
            <a:off x="3136201" y="740188"/>
            <a:ext cx="2840230" cy="3674537"/>
          </a:xfrm>
          <a:prstGeom prst="rect">
            <a:avLst/>
          </a:prstGeom>
          <a:noFill/>
          <a:ln>
            <a:noFill/>
          </a:ln>
        </p:spPr>
      </p:pic>
      <p:pic>
        <p:nvPicPr>
          <p:cNvPr id="257" name="Google Shape;257;p42"/>
          <p:cNvPicPr preferRelativeResize="0"/>
          <p:nvPr/>
        </p:nvPicPr>
        <p:blipFill>
          <a:blip r:embed="rId5">
            <a:alphaModFix/>
          </a:blip>
          <a:stretch>
            <a:fillRect/>
          </a:stretch>
        </p:blipFill>
        <p:spPr>
          <a:xfrm>
            <a:off x="6128832" y="719900"/>
            <a:ext cx="2862768" cy="370369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43"/>
          <p:cNvPicPr preferRelativeResize="0"/>
          <p:nvPr/>
        </p:nvPicPr>
        <p:blipFill>
          <a:blip r:embed="rId3">
            <a:alphaModFix/>
          </a:blip>
          <a:stretch>
            <a:fillRect/>
          </a:stretch>
        </p:blipFill>
        <p:spPr>
          <a:xfrm>
            <a:off x="5715625" y="155325"/>
            <a:ext cx="3211674" cy="4832850"/>
          </a:xfrm>
          <a:prstGeom prst="rect">
            <a:avLst/>
          </a:prstGeom>
          <a:noFill/>
          <a:ln>
            <a:noFill/>
          </a:ln>
        </p:spPr>
      </p:pic>
      <p:pic>
        <p:nvPicPr>
          <p:cNvPr id="263" name="Google Shape;263;p43"/>
          <p:cNvPicPr preferRelativeResize="0"/>
          <p:nvPr/>
        </p:nvPicPr>
        <p:blipFill>
          <a:blip r:embed="rId4">
            <a:alphaModFix/>
          </a:blip>
          <a:stretch>
            <a:fillRect/>
          </a:stretch>
        </p:blipFill>
        <p:spPr>
          <a:xfrm>
            <a:off x="216700" y="976763"/>
            <a:ext cx="5368177" cy="31899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44"/>
          <p:cNvPicPr preferRelativeResize="0"/>
          <p:nvPr/>
        </p:nvPicPr>
        <p:blipFill>
          <a:blip r:embed="rId3">
            <a:alphaModFix/>
          </a:blip>
          <a:stretch>
            <a:fillRect/>
          </a:stretch>
        </p:blipFill>
        <p:spPr>
          <a:xfrm>
            <a:off x="517586" y="937150"/>
            <a:ext cx="4907103" cy="3269200"/>
          </a:xfrm>
          <a:prstGeom prst="rect">
            <a:avLst/>
          </a:prstGeom>
          <a:noFill/>
          <a:ln>
            <a:noFill/>
          </a:ln>
        </p:spPr>
      </p:pic>
      <p:sp>
        <p:nvSpPr>
          <p:cNvPr id="269" name="Google Shape;269;p44"/>
          <p:cNvSpPr txBox="1"/>
          <p:nvPr/>
        </p:nvSpPr>
        <p:spPr>
          <a:xfrm>
            <a:off x="806938" y="4206350"/>
            <a:ext cx="43284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Comfortaa Light"/>
                <a:ea typeface="Comfortaa Light"/>
                <a:cs typeface="Comfortaa Light"/>
                <a:sym typeface="Comfortaa Light"/>
              </a:rPr>
              <a:t>pile driver</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“STR20.” </a:t>
            </a:r>
            <a:r>
              <a:rPr i="1" lang="en" sz="800">
                <a:solidFill>
                  <a:schemeClr val="lt2"/>
                </a:solidFill>
                <a:latin typeface="Comfortaa Light"/>
                <a:ea typeface="Comfortaa Light"/>
                <a:cs typeface="Comfortaa Light"/>
                <a:sym typeface="Comfortaa Light"/>
              </a:rPr>
              <a:t>STR20</a:t>
            </a:r>
            <a:r>
              <a:rPr lang="en" sz="800">
                <a:solidFill>
                  <a:schemeClr val="lt2"/>
                </a:solidFill>
                <a:latin typeface="Comfortaa Light"/>
                <a:ea typeface="Comfortaa Light"/>
                <a:cs typeface="Comfortaa Light"/>
                <a:sym typeface="Comfortaa Light"/>
              </a:rPr>
              <a:t>, Hercules Machinery Corporation, https://hmc-us.com/resources/equipment/solar-foundation/str20.</a:t>
            </a:r>
            <a:endParaRPr sz="800">
              <a:solidFill>
                <a:schemeClr val="lt2"/>
              </a:solidFill>
              <a:latin typeface="Comfortaa Light"/>
              <a:ea typeface="Comfortaa Light"/>
              <a:cs typeface="Comfortaa Light"/>
              <a:sym typeface="Comfortaa Light"/>
            </a:endParaRPr>
          </a:p>
        </p:txBody>
      </p:sp>
      <p:pic>
        <p:nvPicPr>
          <p:cNvPr id="270" name="Google Shape;270;p44"/>
          <p:cNvPicPr preferRelativeResize="0"/>
          <p:nvPr/>
        </p:nvPicPr>
        <p:blipFill>
          <a:blip r:embed="rId4">
            <a:alphaModFix/>
          </a:blip>
          <a:stretch>
            <a:fillRect/>
          </a:stretch>
        </p:blipFill>
        <p:spPr>
          <a:xfrm>
            <a:off x="5598763" y="544775"/>
            <a:ext cx="3027644" cy="4053950"/>
          </a:xfrm>
          <a:prstGeom prst="rect">
            <a:avLst/>
          </a:prstGeom>
          <a:noFill/>
          <a:ln>
            <a:noFill/>
          </a:ln>
        </p:spPr>
      </p:pic>
      <p:sp>
        <p:nvSpPr>
          <p:cNvPr id="271" name="Google Shape;271;p44"/>
          <p:cNvSpPr txBox="1"/>
          <p:nvPr/>
        </p:nvSpPr>
        <p:spPr>
          <a:xfrm>
            <a:off x="806938" y="75250"/>
            <a:ext cx="43284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Comfortaa Light"/>
                <a:ea typeface="Comfortaa Light"/>
                <a:cs typeface="Comfortaa Light"/>
                <a:sym typeface="Comfortaa Light"/>
              </a:rPr>
              <a:t>fish cardiovascular system</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Steffenson, J.F. “Fig. 8.” </a:t>
            </a:r>
            <a:r>
              <a:rPr i="1" lang="en" sz="800">
                <a:solidFill>
                  <a:schemeClr val="lt2"/>
                </a:solidFill>
                <a:latin typeface="Comfortaa Light"/>
                <a:ea typeface="Comfortaa Light"/>
                <a:cs typeface="Comfortaa Light"/>
                <a:sym typeface="Comfortaa Light"/>
              </a:rPr>
              <a:t>Fish Physiology: The Cardiovascular System</a:t>
            </a:r>
            <a:r>
              <a:rPr lang="en" sz="800">
                <a:solidFill>
                  <a:schemeClr val="lt2"/>
                </a:solidFill>
                <a:latin typeface="Comfortaa Light"/>
                <a:ea typeface="Comfortaa Light"/>
                <a:cs typeface="Comfortaa Light"/>
                <a:sym typeface="Comfortaa Light"/>
              </a:rPr>
              <a:t>, edited by Hoar, W..S., et al., Academic Press, Inc., 1992, pp. 197.</a:t>
            </a:r>
            <a:endParaRPr sz="800">
              <a:solidFill>
                <a:schemeClr val="lt2"/>
              </a:solidFill>
              <a:latin typeface="Comfortaa Light"/>
              <a:ea typeface="Comfortaa Light"/>
              <a:cs typeface="Comfortaa Light"/>
              <a:sym typeface="Comfortaa Light"/>
            </a:endParaRPr>
          </a:p>
        </p:txBody>
      </p:sp>
      <p:cxnSp>
        <p:nvCxnSpPr>
          <p:cNvPr id="272" name="Google Shape;272;p44"/>
          <p:cNvCxnSpPr/>
          <p:nvPr/>
        </p:nvCxnSpPr>
        <p:spPr>
          <a:xfrm>
            <a:off x="4707475" y="173250"/>
            <a:ext cx="825900" cy="10800"/>
          </a:xfrm>
          <a:prstGeom prst="straightConnector1">
            <a:avLst/>
          </a:prstGeom>
          <a:noFill/>
          <a:ln cap="flat" cmpd="sng" w="9525">
            <a:solidFill>
              <a:schemeClr val="dk1"/>
            </a:solidFill>
            <a:prstDash val="solid"/>
            <a:round/>
            <a:headEnd len="med" w="med" type="none"/>
            <a:tailEnd len="med" w="med" type="oval"/>
          </a:ln>
        </p:spPr>
      </p:cxnSp>
      <p:cxnSp>
        <p:nvCxnSpPr>
          <p:cNvPr id="273" name="Google Shape;273;p44"/>
          <p:cNvCxnSpPr/>
          <p:nvPr/>
        </p:nvCxnSpPr>
        <p:spPr>
          <a:xfrm flipH="1">
            <a:off x="530475" y="4954950"/>
            <a:ext cx="944400" cy="4500"/>
          </a:xfrm>
          <a:prstGeom prst="straightConnector1">
            <a:avLst/>
          </a:prstGeom>
          <a:noFill/>
          <a:ln cap="flat" cmpd="sng" w="9525">
            <a:solidFill>
              <a:schemeClr val="dk1"/>
            </a:solidFill>
            <a:prstDash val="solid"/>
            <a:round/>
            <a:headEnd len="med" w="med" type="none"/>
            <a:tailEnd len="med" w="med" type="oval"/>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45"/>
          <p:cNvPicPr preferRelativeResize="0"/>
          <p:nvPr/>
        </p:nvPicPr>
        <p:blipFill>
          <a:blip r:embed="rId3">
            <a:alphaModFix/>
          </a:blip>
          <a:stretch>
            <a:fillRect/>
          </a:stretch>
        </p:blipFill>
        <p:spPr>
          <a:xfrm>
            <a:off x="671275" y="884500"/>
            <a:ext cx="3007332" cy="3374496"/>
          </a:xfrm>
          <a:prstGeom prst="rect">
            <a:avLst/>
          </a:prstGeom>
          <a:noFill/>
          <a:ln>
            <a:noFill/>
          </a:ln>
        </p:spPr>
      </p:pic>
      <p:pic>
        <p:nvPicPr>
          <p:cNvPr id="279" name="Google Shape;279;p45"/>
          <p:cNvPicPr preferRelativeResize="0"/>
          <p:nvPr/>
        </p:nvPicPr>
        <p:blipFill>
          <a:blip r:embed="rId4">
            <a:alphaModFix/>
          </a:blip>
          <a:stretch>
            <a:fillRect/>
          </a:stretch>
        </p:blipFill>
        <p:spPr>
          <a:xfrm>
            <a:off x="3806914" y="884500"/>
            <a:ext cx="1693835" cy="3374500"/>
          </a:xfrm>
          <a:prstGeom prst="rect">
            <a:avLst/>
          </a:prstGeom>
          <a:noFill/>
          <a:ln>
            <a:noFill/>
          </a:ln>
        </p:spPr>
      </p:pic>
      <p:pic>
        <p:nvPicPr>
          <p:cNvPr id="280" name="Google Shape;280;p45"/>
          <p:cNvPicPr preferRelativeResize="0"/>
          <p:nvPr/>
        </p:nvPicPr>
        <p:blipFill>
          <a:blip r:embed="rId5">
            <a:alphaModFix/>
          </a:blip>
          <a:stretch>
            <a:fillRect/>
          </a:stretch>
        </p:blipFill>
        <p:spPr>
          <a:xfrm>
            <a:off x="5629075" y="416787"/>
            <a:ext cx="3174425" cy="4309925"/>
          </a:xfrm>
          <a:prstGeom prst="rect">
            <a:avLst/>
          </a:prstGeom>
          <a:noFill/>
          <a:ln>
            <a:noFill/>
          </a:ln>
        </p:spPr>
      </p:pic>
      <p:sp>
        <p:nvSpPr>
          <p:cNvPr id="281" name="Google Shape;281;p45"/>
          <p:cNvSpPr txBox="1"/>
          <p:nvPr/>
        </p:nvSpPr>
        <p:spPr>
          <a:xfrm>
            <a:off x="930100" y="4259000"/>
            <a:ext cx="42999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Comfortaa Light"/>
                <a:ea typeface="Comfortaa Light"/>
                <a:cs typeface="Comfortaa Light"/>
                <a:sym typeface="Comfortaa Light"/>
              </a:rPr>
              <a:t>pile driver diesel hammer</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“Figure 9. Single-acting diesel hammer.” </a:t>
            </a:r>
            <a:r>
              <a:rPr i="1" lang="en" sz="800">
                <a:solidFill>
                  <a:schemeClr val="lt2"/>
                </a:solidFill>
                <a:latin typeface="Comfortaa Light"/>
                <a:ea typeface="Comfortaa Light"/>
                <a:cs typeface="Comfortaa Light"/>
                <a:sym typeface="Comfortaa Light"/>
              </a:rPr>
              <a:t>Design and Construction of Driven Pile Foundations</a:t>
            </a:r>
            <a:r>
              <a:rPr lang="en" sz="800">
                <a:solidFill>
                  <a:schemeClr val="lt2"/>
                </a:solidFill>
                <a:latin typeface="Comfortaa Light"/>
                <a:ea typeface="Comfortaa Light"/>
                <a:cs typeface="Comfortaa Light"/>
                <a:sym typeface="Comfortaa Light"/>
              </a:rPr>
              <a:t>. Federal Highway Administration, 2016, https://www.fhwa.dot.gov/publications/research/infrastructure/geotechnical/05159/chapter3.cfm.</a:t>
            </a:r>
            <a:endParaRPr sz="800">
              <a:solidFill>
                <a:schemeClr val="lt2"/>
              </a:solidFill>
              <a:latin typeface="Comfortaa Light"/>
              <a:ea typeface="Comfortaa Light"/>
              <a:cs typeface="Comfortaa Light"/>
              <a:sym typeface="Comfortaa Light"/>
            </a:endParaRPr>
          </a:p>
        </p:txBody>
      </p:sp>
      <p:cxnSp>
        <p:nvCxnSpPr>
          <p:cNvPr id="282" name="Google Shape;282;p45"/>
          <p:cNvCxnSpPr/>
          <p:nvPr/>
        </p:nvCxnSpPr>
        <p:spPr>
          <a:xfrm>
            <a:off x="5230000" y="4916100"/>
            <a:ext cx="825900" cy="10800"/>
          </a:xfrm>
          <a:prstGeom prst="straightConnector1">
            <a:avLst/>
          </a:prstGeom>
          <a:noFill/>
          <a:ln cap="flat" cmpd="sng" w="9525">
            <a:solidFill>
              <a:schemeClr val="dk1"/>
            </a:solidFill>
            <a:prstDash val="solid"/>
            <a:round/>
            <a:headEnd len="med" w="med" type="none"/>
            <a:tailEnd len="med" w="med" type="oval"/>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46"/>
          <p:cNvPicPr preferRelativeResize="0"/>
          <p:nvPr/>
        </p:nvPicPr>
        <p:blipFill>
          <a:blip r:embed="rId3">
            <a:alphaModFix/>
          </a:blip>
          <a:stretch>
            <a:fillRect/>
          </a:stretch>
        </p:blipFill>
        <p:spPr>
          <a:xfrm>
            <a:off x="755725" y="152400"/>
            <a:ext cx="3740071" cy="4838702"/>
          </a:xfrm>
          <a:prstGeom prst="rect">
            <a:avLst/>
          </a:prstGeom>
          <a:noFill/>
          <a:ln>
            <a:noFill/>
          </a:ln>
        </p:spPr>
      </p:pic>
      <p:pic>
        <p:nvPicPr>
          <p:cNvPr id="288" name="Google Shape;288;p46"/>
          <p:cNvPicPr preferRelativeResize="0"/>
          <p:nvPr/>
        </p:nvPicPr>
        <p:blipFill>
          <a:blip r:embed="rId4">
            <a:alphaModFix/>
          </a:blip>
          <a:stretch>
            <a:fillRect/>
          </a:stretch>
        </p:blipFill>
        <p:spPr>
          <a:xfrm>
            <a:off x="4648196" y="152400"/>
            <a:ext cx="3740071" cy="483870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47"/>
          <p:cNvPicPr preferRelativeResize="0"/>
          <p:nvPr/>
        </p:nvPicPr>
        <p:blipFill>
          <a:blip r:embed="rId3">
            <a:alphaModFix/>
          </a:blip>
          <a:stretch>
            <a:fillRect/>
          </a:stretch>
        </p:blipFill>
        <p:spPr>
          <a:xfrm>
            <a:off x="1404688" y="119692"/>
            <a:ext cx="3153093" cy="4904141"/>
          </a:xfrm>
          <a:prstGeom prst="rect">
            <a:avLst/>
          </a:prstGeom>
          <a:noFill/>
          <a:ln>
            <a:noFill/>
          </a:ln>
        </p:spPr>
      </p:pic>
      <p:pic>
        <p:nvPicPr>
          <p:cNvPr id="294" name="Google Shape;294;p47"/>
          <p:cNvPicPr preferRelativeResize="0"/>
          <p:nvPr/>
        </p:nvPicPr>
        <p:blipFill>
          <a:blip r:embed="rId4">
            <a:alphaModFix/>
          </a:blip>
          <a:stretch>
            <a:fillRect/>
          </a:stretch>
        </p:blipFill>
        <p:spPr>
          <a:xfrm>
            <a:off x="4711334" y="108388"/>
            <a:ext cx="3027980" cy="49267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48"/>
          <p:cNvPicPr preferRelativeResize="0"/>
          <p:nvPr/>
        </p:nvPicPr>
        <p:blipFill>
          <a:blip r:embed="rId3">
            <a:alphaModFix/>
          </a:blip>
          <a:stretch>
            <a:fillRect/>
          </a:stretch>
        </p:blipFill>
        <p:spPr>
          <a:xfrm>
            <a:off x="1796450" y="152400"/>
            <a:ext cx="5551092" cy="4838702"/>
          </a:xfrm>
          <a:prstGeom prst="rect">
            <a:avLst/>
          </a:prstGeom>
          <a:noFill/>
          <a:ln>
            <a:noFill/>
          </a:ln>
        </p:spPr>
      </p:pic>
      <p:sp>
        <p:nvSpPr>
          <p:cNvPr id="300" name="Google Shape;300;p48"/>
          <p:cNvSpPr txBox="1"/>
          <p:nvPr/>
        </p:nvSpPr>
        <p:spPr>
          <a:xfrm rot="5400000">
            <a:off x="-730600" y="2194650"/>
            <a:ext cx="42999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Comfortaa Light"/>
                <a:ea typeface="Comfortaa Light"/>
                <a:cs typeface="Comfortaa Light"/>
                <a:sym typeface="Comfortaa Light"/>
              </a:rPr>
              <a:t>rainbow trout</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Carlson, Dave. “Bony Fish Anatomy - Rainbow Trout 1.” </a:t>
            </a:r>
            <a:r>
              <a:rPr i="1" lang="en" sz="800">
                <a:solidFill>
                  <a:schemeClr val="lt2"/>
                </a:solidFill>
                <a:latin typeface="Comfortaa Light"/>
                <a:ea typeface="Comfortaa Light"/>
                <a:cs typeface="Comfortaa Light"/>
                <a:sym typeface="Comfortaa Light"/>
              </a:rPr>
              <a:t>Carlson Stock Art</a:t>
            </a:r>
            <a:r>
              <a:rPr lang="en" sz="800">
                <a:solidFill>
                  <a:schemeClr val="lt2"/>
                </a:solidFill>
                <a:latin typeface="Comfortaa Light"/>
                <a:ea typeface="Comfortaa Light"/>
                <a:cs typeface="Comfortaa Light"/>
                <a:sym typeface="Comfortaa Light"/>
              </a:rPr>
              <a:t>, https://www.carlsonstockart.com/photo/fish-bony-anatomy-rainbow-trout-illustration-1/.</a:t>
            </a:r>
            <a:endParaRPr sz="800">
              <a:solidFill>
                <a:schemeClr val="lt2"/>
              </a:solidFill>
              <a:latin typeface="Comfortaa Light"/>
              <a:ea typeface="Comfortaa Light"/>
              <a:cs typeface="Comfortaa Light"/>
              <a:sym typeface="Comfortaa 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49"/>
          <p:cNvPicPr preferRelativeResize="0"/>
          <p:nvPr/>
        </p:nvPicPr>
        <p:blipFill>
          <a:blip r:embed="rId3">
            <a:alphaModFix/>
          </a:blip>
          <a:stretch>
            <a:fillRect/>
          </a:stretch>
        </p:blipFill>
        <p:spPr>
          <a:xfrm rot="5400000">
            <a:off x="2179999" y="-522901"/>
            <a:ext cx="4784000" cy="618930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50"/>
          <p:cNvPicPr preferRelativeResize="0"/>
          <p:nvPr/>
        </p:nvPicPr>
        <p:blipFill>
          <a:blip r:embed="rId3">
            <a:alphaModFix/>
          </a:blip>
          <a:stretch>
            <a:fillRect/>
          </a:stretch>
        </p:blipFill>
        <p:spPr>
          <a:xfrm>
            <a:off x="152400" y="152400"/>
            <a:ext cx="3147046" cy="4838702"/>
          </a:xfrm>
          <a:prstGeom prst="rect">
            <a:avLst/>
          </a:prstGeom>
          <a:noFill/>
          <a:ln>
            <a:noFill/>
          </a:ln>
        </p:spPr>
      </p:pic>
      <p:pic>
        <p:nvPicPr>
          <p:cNvPr id="311" name="Google Shape;311;p50"/>
          <p:cNvPicPr preferRelativeResize="0"/>
          <p:nvPr/>
        </p:nvPicPr>
        <p:blipFill>
          <a:blip r:embed="rId4">
            <a:alphaModFix/>
          </a:blip>
          <a:stretch>
            <a:fillRect/>
          </a:stretch>
        </p:blipFill>
        <p:spPr>
          <a:xfrm>
            <a:off x="3451871" y="774300"/>
            <a:ext cx="5539753" cy="359488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51"/>
          <p:cNvPicPr preferRelativeResize="0"/>
          <p:nvPr/>
        </p:nvPicPr>
        <p:blipFill>
          <a:blip r:embed="rId3">
            <a:alphaModFix/>
          </a:blip>
          <a:stretch>
            <a:fillRect/>
          </a:stretch>
        </p:blipFill>
        <p:spPr>
          <a:xfrm>
            <a:off x="2311775" y="152400"/>
            <a:ext cx="4520450" cy="4838701"/>
          </a:xfrm>
          <a:prstGeom prst="rect">
            <a:avLst/>
          </a:prstGeom>
          <a:noFill/>
          <a:ln>
            <a:noFill/>
          </a:ln>
        </p:spPr>
      </p:pic>
      <p:sp>
        <p:nvSpPr>
          <p:cNvPr id="317" name="Google Shape;317;p51"/>
          <p:cNvSpPr txBox="1"/>
          <p:nvPr/>
        </p:nvSpPr>
        <p:spPr>
          <a:xfrm rot="5400000">
            <a:off x="-461575" y="1948350"/>
            <a:ext cx="4299900" cy="1246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300">
                <a:solidFill>
                  <a:schemeClr val="dk1"/>
                </a:solidFill>
                <a:latin typeface="Comfortaa Light"/>
                <a:ea typeface="Comfortaa Light"/>
                <a:cs typeface="Comfortaa Light"/>
                <a:sym typeface="Comfortaa Light"/>
              </a:rPr>
              <a:t>saduria entomon </a:t>
            </a:r>
            <a:r>
              <a:rPr lang="en" sz="1300">
                <a:solidFill>
                  <a:schemeClr val="dk1"/>
                </a:solidFill>
                <a:latin typeface="Comfortaa Light"/>
                <a:ea typeface="Comfortaa Light"/>
                <a:cs typeface="Comfortaa Light"/>
                <a:sym typeface="Comfortaa Light"/>
              </a:rPr>
              <a:t>brain</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Kenning, Mathes. “Figure 2. General overview of the brain in Saduria entomon.” </a:t>
            </a:r>
            <a:r>
              <a:rPr i="1" lang="en" sz="800">
                <a:solidFill>
                  <a:schemeClr val="lt2"/>
                </a:solidFill>
                <a:latin typeface="Comfortaa Light"/>
                <a:ea typeface="Comfortaa Light"/>
                <a:cs typeface="Comfortaa Light"/>
                <a:sym typeface="Comfortaa Light"/>
              </a:rPr>
              <a:t>Brain anatomy of the marine isopod Saduria entomon Linnaeus, 1758 (Valvifera, Isopoda) with special emphasis on the olfactory pathway.</a:t>
            </a:r>
            <a:r>
              <a:rPr lang="en" sz="800">
                <a:solidFill>
                  <a:schemeClr val="lt2"/>
                </a:solidFill>
                <a:latin typeface="Comfortaa Light"/>
                <a:ea typeface="Comfortaa Light"/>
                <a:cs typeface="Comfortaa Light"/>
                <a:sym typeface="Comfortaa Light"/>
              </a:rPr>
              <a:t> PubMed, Oct 2013, https://www.researchgate.net/publication/257600304_Brain_anatomy_of_the_marine_isopod_Saduria_entomon_Linnaeus_1758_Valvifera_Isopoda_with_special_emphasis_on_the_olfactory_pathway.</a:t>
            </a:r>
            <a:endParaRPr sz="800">
              <a:solidFill>
                <a:schemeClr val="lt2"/>
              </a:solidFill>
              <a:latin typeface="Comfortaa Light"/>
              <a:ea typeface="Comfortaa Light"/>
              <a:cs typeface="Comfortaa Light"/>
              <a:sym typeface="Comfortaa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16"/>
          <p:cNvPicPr preferRelativeResize="0"/>
          <p:nvPr/>
        </p:nvPicPr>
        <p:blipFill>
          <a:blip r:embed="rId3">
            <a:alphaModFix/>
          </a:blip>
          <a:stretch>
            <a:fillRect/>
          </a:stretch>
        </p:blipFill>
        <p:spPr>
          <a:xfrm>
            <a:off x="241038" y="822543"/>
            <a:ext cx="4260920" cy="3498411"/>
          </a:xfrm>
          <a:prstGeom prst="rect">
            <a:avLst/>
          </a:prstGeom>
          <a:noFill/>
          <a:ln>
            <a:noFill/>
          </a:ln>
        </p:spPr>
      </p:pic>
      <p:pic>
        <p:nvPicPr>
          <p:cNvPr id="76" name="Google Shape;76;p16"/>
          <p:cNvPicPr preferRelativeResize="0"/>
          <p:nvPr/>
        </p:nvPicPr>
        <p:blipFill>
          <a:blip r:embed="rId4">
            <a:alphaModFix/>
          </a:blip>
          <a:stretch>
            <a:fillRect/>
          </a:stretch>
        </p:blipFill>
        <p:spPr>
          <a:xfrm>
            <a:off x="4642041" y="792225"/>
            <a:ext cx="4260920" cy="35590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52"/>
          <p:cNvPicPr preferRelativeResize="0"/>
          <p:nvPr/>
        </p:nvPicPr>
        <p:blipFill>
          <a:blip r:embed="rId3">
            <a:alphaModFix/>
          </a:blip>
          <a:stretch>
            <a:fillRect/>
          </a:stretch>
        </p:blipFill>
        <p:spPr>
          <a:xfrm>
            <a:off x="3153613" y="740631"/>
            <a:ext cx="2836776" cy="3670057"/>
          </a:xfrm>
          <a:prstGeom prst="rect">
            <a:avLst/>
          </a:prstGeom>
          <a:noFill/>
          <a:ln>
            <a:noFill/>
          </a:ln>
        </p:spPr>
      </p:pic>
      <p:pic>
        <p:nvPicPr>
          <p:cNvPr id="323" name="Google Shape;323;p52"/>
          <p:cNvPicPr preferRelativeResize="0"/>
          <p:nvPr/>
        </p:nvPicPr>
        <p:blipFill>
          <a:blip r:embed="rId4">
            <a:alphaModFix/>
          </a:blip>
          <a:stretch>
            <a:fillRect/>
          </a:stretch>
        </p:blipFill>
        <p:spPr>
          <a:xfrm>
            <a:off x="152400" y="725025"/>
            <a:ext cx="2848814" cy="3685642"/>
          </a:xfrm>
          <a:prstGeom prst="rect">
            <a:avLst/>
          </a:prstGeom>
          <a:noFill/>
          <a:ln>
            <a:noFill/>
          </a:ln>
        </p:spPr>
      </p:pic>
      <p:pic>
        <p:nvPicPr>
          <p:cNvPr id="324" name="Google Shape;324;p52"/>
          <p:cNvPicPr preferRelativeResize="0"/>
          <p:nvPr/>
        </p:nvPicPr>
        <p:blipFill>
          <a:blip r:embed="rId5">
            <a:alphaModFix/>
          </a:blip>
          <a:stretch>
            <a:fillRect/>
          </a:stretch>
        </p:blipFill>
        <p:spPr>
          <a:xfrm>
            <a:off x="6142788" y="732825"/>
            <a:ext cx="2848814" cy="368564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53"/>
          <p:cNvPicPr preferRelativeResize="0"/>
          <p:nvPr/>
        </p:nvPicPr>
        <p:blipFill>
          <a:blip r:embed="rId3">
            <a:alphaModFix/>
          </a:blip>
          <a:stretch>
            <a:fillRect/>
          </a:stretch>
        </p:blipFill>
        <p:spPr>
          <a:xfrm>
            <a:off x="4647713" y="152400"/>
            <a:ext cx="3215563" cy="4838702"/>
          </a:xfrm>
          <a:prstGeom prst="rect">
            <a:avLst/>
          </a:prstGeom>
          <a:noFill/>
          <a:ln>
            <a:noFill/>
          </a:ln>
        </p:spPr>
      </p:pic>
      <p:pic>
        <p:nvPicPr>
          <p:cNvPr id="330" name="Google Shape;330;p53"/>
          <p:cNvPicPr preferRelativeResize="0"/>
          <p:nvPr/>
        </p:nvPicPr>
        <p:blipFill>
          <a:blip r:embed="rId4">
            <a:alphaModFix/>
          </a:blip>
          <a:stretch>
            <a:fillRect/>
          </a:stretch>
        </p:blipFill>
        <p:spPr>
          <a:xfrm>
            <a:off x="1280713" y="152400"/>
            <a:ext cx="3215563" cy="483870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54"/>
          <p:cNvPicPr preferRelativeResize="0"/>
          <p:nvPr/>
        </p:nvPicPr>
        <p:blipFill>
          <a:blip r:embed="rId3">
            <a:alphaModFix/>
          </a:blip>
          <a:stretch>
            <a:fillRect/>
          </a:stretch>
        </p:blipFill>
        <p:spPr>
          <a:xfrm>
            <a:off x="195650" y="885798"/>
            <a:ext cx="4162850" cy="3371900"/>
          </a:xfrm>
          <a:prstGeom prst="rect">
            <a:avLst/>
          </a:prstGeom>
          <a:noFill/>
          <a:ln>
            <a:noFill/>
          </a:ln>
        </p:spPr>
      </p:pic>
      <p:pic>
        <p:nvPicPr>
          <p:cNvPr id="336" name="Google Shape;336;p54"/>
          <p:cNvPicPr preferRelativeResize="0"/>
          <p:nvPr/>
        </p:nvPicPr>
        <p:blipFill>
          <a:blip r:embed="rId4">
            <a:alphaModFix/>
          </a:blip>
          <a:stretch>
            <a:fillRect/>
          </a:stretch>
        </p:blipFill>
        <p:spPr>
          <a:xfrm>
            <a:off x="4572000" y="1308050"/>
            <a:ext cx="4387825" cy="2527400"/>
          </a:xfrm>
          <a:prstGeom prst="rect">
            <a:avLst/>
          </a:prstGeom>
          <a:noFill/>
          <a:ln>
            <a:noFill/>
          </a:ln>
        </p:spPr>
      </p:pic>
      <p:sp>
        <p:nvSpPr>
          <p:cNvPr id="337" name="Google Shape;337;p54"/>
          <p:cNvSpPr txBox="1"/>
          <p:nvPr/>
        </p:nvSpPr>
        <p:spPr>
          <a:xfrm>
            <a:off x="4615963" y="430850"/>
            <a:ext cx="42999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Comfortaa Light"/>
                <a:ea typeface="Comfortaa Light"/>
                <a:cs typeface="Comfortaa Light"/>
                <a:sym typeface="Comfortaa Light"/>
              </a:rPr>
              <a:t>moose field dressing</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“Field Dressing Your Moose.” </a:t>
            </a:r>
            <a:r>
              <a:rPr i="1" lang="en" sz="800">
                <a:solidFill>
                  <a:schemeClr val="lt2"/>
                </a:solidFill>
                <a:latin typeface="Comfortaa Light"/>
                <a:ea typeface="Comfortaa Light"/>
                <a:cs typeface="Comfortaa Light"/>
                <a:sym typeface="Comfortaa Light"/>
              </a:rPr>
              <a:t>Moose Field Techniques and Game Care,</a:t>
            </a:r>
            <a:r>
              <a:rPr lang="en" sz="800">
                <a:solidFill>
                  <a:schemeClr val="lt2"/>
                </a:solidFill>
                <a:latin typeface="Comfortaa Light"/>
                <a:ea typeface="Comfortaa Light"/>
                <a:cs typeface="Comfortaa Light"/>
                <a:sym typeface="Comfortaa Light"/>
              </a:rPr>
              <a:t> New Hampshire Fish and Game Department, https://www.wildlife.state.nh.us/hunting/moose-game-care.html.</a:t>
            </a:r>
            <a:endParaRPr sz="800">
              <a:solidFill>
                <a:schemeClr val="lt2"/>
              </a:solidFill>
              <a:latin typeface="Comfortaa Light"/>
              <a:ea typeface="Comfortaa Light"/>
              <a:cs typeface="Comfortaa Light"/>
              <a:sym typeface="Comfortaa Light"/>
            </a:endParaRPr>
          </a:p>
        </p:txBody>
      </p:sp>
      <p:sp>
        <p:nvSpPr>
          <p:cNvPr id="338" name="Google Shape;338;p54"/>
          <p:cNvSpPr txBox="1"/>
          <p:nvPr/>
        </p:nvSpPr>
        <p:spPr>
          <a:xfrm>
            <a:off x="4615950" y="3835450"/>
            <a:ext cx="42999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Comfortaa Light"/>
                <a:ea typeface="Comfortaa Light"/>
                <a:cs typeface="Comfortaa Light"/>
                <a:sym typeface="Comfortaa Light"/>
              </a:rPr>
              <a:t>moose reproductive/excretory system</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“Warning!!!” </a:t>
            </a:r>
            <a:r>
              <a:rPr i="1" lang="en" sz="800">
                <a:solidFill>
                  <a:schemeClr val="lt2"/>
                </a:solidFill>
                <a:latin typeface="Comfortaa Light"/>
                <a:ea typeface="Comfortaa Light"/>
                <a:cs typeface="Comfortaa Light"/>
                <a:sym typeface="Comfortaa Light"/>
              </a:rPr>
              <a:t>Moose Field Techniques and Game Care,</a:t>
            </a:r>
            <a:r>
              <a:rPr lang="en" sz="800">
                <a:solidFill>
                  <a:schemeClr val="lt2"/>
                </a:solidFill>
                <a:latin typeface="Comfortaa Light"/>
                <a:ea typeface="Comfortaa Light"/>
                <a:cs typeface="Comfortaa Light"/>
                <a:sym typeface="Comfortaa Light"/>
              </a:rPr>
              <a:t> New Hampshire Fish and Game Department, https://www.wildlife.state.nh.us/hunting/moose-game-care.html.</a:t>
            </a:r>
            <a:endParaRPr sz="800">
              <a:solidFill>
                <a:schemeClr val="lt2"/>
              </a:solidFill>
              <a:latin typeface="Comfortaa Light"/>
              <a:ea typeface="Comfortaa Light"/>
              <a:cs typeface="Comfortaa Light"/>
              <a:sym typeface="Comfortaa Light"/>
            </a:endParaRPr>
          </a:p>
        </p:txBody>
      </p:sp>
      <p:cxnSp>
        <p:nvCxnSpPr>
          <p:cNvPr id="339" name="Google Shape;339;p54"/>
          <p:cNvCxnSpPr/>
          <p:nvPr/>
        </p:nvCxnSpPr>
        <p:spPr>
          <a:xfrm>
            <a:off x="8133925" y="4786150"/>
            <a:ext cx="825900" cy="10800"/>
          </a:xfrm>
          <a:prstGeom prst="straightConnector1">
            <a:avLst/>
          </a:prstGeom>
          <a:noFill/>
          <a:ln cap="flat" cmpd="sng" w="9525">
            <a:solidFill>
              <a:schemeClr val="dk1"/>
            </a:solidFill>
            <a:prstDash val="solid"/>
            <a:round/>
            <a:headEnd len="med" w="med" type="none"/>
            <a:tailEnd len="med" w="med" type="oval"/>
          </a:ln>
        </p:spPr>
      </p:cxnSp>
      <p:cxnSp>
        <p:nvCxnSpPr>
          <p:cNvPr id="340" name="Google Shape;340;p54"/>
          <p:cNvCxnSpPr/>
          <p:nvPr/>
        </p:nvCxnSpPr>
        <p:spPr>
          <a:xfrm flipH="1">
            <a:off x="4358500" y="303350"/>
            <a:ext cx="944400" cy="4500"/>
          </a:xfrm>
          <a:prstGeom prst="straightConnector1">
            <a:avLst/>
          </a:prstGeom>
          <a:noFill/>
          <a:ln cap="flat" cmpd="sng" w="9525">
            <a:solidFill>
              <a:schemeClr val="dk1"/>
            </a:solidFill>
            <a:prstDash val="solid"/>
            <a:round/>
            <a:headEnd len="med" w="med" type="none"/>
            <a:tailEnd len="med" w="med" type="oval"/>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55"/>
          <p:cNvPicPr preferRelativeResize="0"/>
          <p:nvPr/>
        </p:nvPicPr>
        <p:blipFill>
          <a:blip r:embed="rId3">
            <a:alphaModFix/>
          </a:blip>
          <a:stretch>
            <a:fillRect/>
          </a:stretch>
        </p:blipFill>
        <p:spPr>
          <a:xfrm>
            <a:off x="2701963" y="152400"/>
            <a:ext cx="3740071" cy="483870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56"/>
          <p:cNvPicPr preferRelativeResize="0"/>
          <p:nvPr/>
        </p:nvPicPr>
        <p:blipFill rotWithShape="1">
          <a:blip r:embed="rId3">
            <a:alphaModFix/>
          </a:blip>
          <a:srcRect b="0" l="29813" r="30744" t="0"/>
          <a:stretch/>
        </p:blipFill>
        <p:spPr>
          <a:xfrm>
            <a:off x="1245975" y="152400"/>
            <a:ext cx="3295724" cy="4838699"/>
          </a:xfrm>
          <a:prstGeom prst="rect">
            <a:avLst/>
          </a:prstGeom>
          <a:noFill/>
          <a:ln>
            <a:noFill/>
          </a:ln>
        </p:spPr>
      </p:pic>
      <p:pic>
        <p:nvPicPr>
          <p:cNvPr id="351" name="Google Shape;351;p56"/>
          <p:cNvPicPr preferRelativeResize="0"/>
          <p:nvPr/>
        </p:nvPicPr>
        <p:blipFill>
          <a:blip r:embed="rId4">
            <a:alphaModFix/>
          </a:blip>
          <a:stretch>
            <a:fillRect/>
          </a:stretch>
        </p:blipFill>
        <p:spPr>
          <a:xfrm>
            <a:off x="4682474" y="152400"/>
            <a:ext cx="3215563" cy="483870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57"/>
          <p:cNvPicPr preferRelativeResize="0"/>
          <p:nvPr/>
        </p:nvPicPr>
        <p:blipFill>
          <a:blip r:embed="rId3">
            <a:alphaModFix/>
          </a:blip>
          <a:stretch>
            <a:fillRect/>
          </a:stretch>
        </p:blipFill>
        <p:spPr>
          <a:xfrm>
            <a:off x="577913" y="731510"/>
            <a:ext cx="3783226" cy="3637119"/>
          </a:xfrm>
          <a:prstGeom prst="rect">
            <a:avLst/>
          </a:prstGeom>
          <a:noFill/>
          <a:ln>
            <a:noFill/>
          </a:ln>
        </p:spPr>
      </p:pic>
      <p:pic>
        <p:nvPicPr>
          <p:cNvPr id="357" name="Google Shape;357;p57"/>
          <p:cNvPicPr preferRelativeResize="0"/>
          <p:nvPr/>
        </p:nvPicPr>
        <p:blipFill>
          <a:blip r:embed="rId4">
            <a:alphaModFix/>
          </a:blip>
          <a:stretch>
            <a:fillRect/>
          </a:stretch>
        </p:blipFill>
        <p:spPr>
          <a:xfrm>
            <a:off x="4713322" y="731520"/>
            <a:ext cx="3922304" cy="3637115"/>
          </a:xfrm>
          <a:prstGeom prst="rect">
            <a:avLst/>
          </a:prstGeom>
          <a:noFill/>
          <a:ln>
            <a:noFill/>
          </a:ln>
        </p:spPr>
      </p:pic>
      <p:sp>
        <p:nvSpPr>
          <p:cNvPr id="358" name="Google Shape;358;p57"/>
          <p:cNvSpPr txBox="1"/>
          <p:nvPr/>
        </p:nvSpPr>
        <p:spPr>
          <a:xfrm>
            <a:off x="319575" y="4303650"/>
            <a:ext cx="42999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Comfortaa Light"/>
                <a:ea typeface="Comfortaa Light"/>
                <a:cs typeface="Comfortaa Light"/>
                <a:sym typeface="Comfortaa Light"/>
              </a:rPr>
              <a:t>chickadee</a:t>
            </a:r>
            <a:r>
              <a:rPr lang="en" sz="1300">
                <a:solidFill>
                  <a:schemeClr val="dk1"/>
                </a:solidFill>
                <a:latin typeface="Comfortaa Light"/>
                <a:ea typeface="Comfortaa Light"/>
                <a:cs typeface="Comfortaa Light"/>
                <a:sym typeface="Comfortaa Light"/>
              </a:rPr>
              <a:t> reproductive/excretory system</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“Reproductive &amp; Excretory Systems.” </a:t>
            </a:r>
            <a:r>
              <a:rPr i="1" lang="en" sz="800">
                <a:solidFill>
                  <a:schemeClr val="lt2"/>
                </a:solidFill>
                <a:latin typeface="Comfortaa Light"/>
                <a:ea typeface="Comfortaa Light"/>
                <a:cs typeface="Comfortaa Light"/>
                <a:sym typeface="Comfortaa Light"/>
              </a:rPr>
              <a:t>Reproduction/Development</a:t>
            </a:r>
            <a:r>
              <a:rPr i="1" lang="en" sz="800">
                <a:solidFill>
                  <a:schemeClr val="lt2"/>
                </a:solidFill>
                <a:latin typeface="Comfortaa Light"/>
                <a:ea typeface="Comfortaa Light"/>
                <a:cs typeface="Comfortaa Light"/>
                <a:sym typeface="Comfortaa Light"/>
              </a:rPr>
              <a:t>,</a:t>
            </a:r>
            <a:r>
              <a:rPr lang="en" sz="800">
                <a:solidFill>
                  <a:schemeClr val="lt2"/>
                </a:solidFill>
                <a:latin typeface="Comfortaa Light"/>
                <a:ea typeface="Comfortaa Light"/>
                <a:cs typeface="Comfortaa Light"/>
                <a:sym typeface="Comfortaa Light"/>
              </a:rPr>
              <a:t> Black Capped Chickadee Resource,, </a:t>
            </a:r>
            <a:r>
              <a:rPr lang="en" sz="800">
                <a:solidFill>
                  <a:schemeClr val="lt2"/>
                </a:solidFill>
                <a:latin typeface="Comfortaa Light"/>
                <a:ea typeface="Comfortaa Light"/>
                <a:cs typeface="Comfortaa Light"/>
                <a:sym typeface="Comfortaa Light"/>
              </a:rPr>
              <a:t>http://blackcappedchickadeeresource.weebly.com/reproductiondevelopment.html.</a:t>
            </a:r>
            <a:endParaRPr sz="800">
              <a:solidFill>
                <a:schemeClr val="lt2"/>
              </a:solidFill>
              <a:latin typeface="Comfortaa Light"/>
              <a:ea typeface="Comfortaa Light"/>
              <a:cs typeface="Comfortaa Light"/>
              <a:sym typeface="Comfortaa Light"/>
            </a:endParaRPr>
          </a:p>
        </p:txBody>
      </p:sp>
      <p:sp>
        <p:nvSpPr>
          <p:cNvPr id="359" name="Google Shape;359;p57"/>
          <p:cNvSpPr txBox="1"/>
          <p:nvPr/>
        </p:nvSpPr>
        <p:spPr>
          <a:xfrm>
            <a:off x="4524513" y="4303650"/>
            <a:ext cx="4299900" cy="1000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Comfortaa Light"/>
                <a:ea typeface="Comfortaa Light"/>
                <a:cs typeface="Comfortaa Light"/>
                <a:sym typeface="Comfortaa Light"/>
              </a:rPr>
              <a:t>bird syrinx</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Goller, Franz and R.A. Suthers. “The songbird syrinx….” </a:t>
            </a:r>
            <a:r>
              <a:rPr i="1" lang="en" sz="800">
                <a:solidFill>
                  <a:schemeClr val="lt2"/>
                </a:solidFill>
                <a:latin typeface="Comfortaa Light"/>
                <a:ea typeface="Comfortaa Light"/>
                <a:cs typeface="Comfortaa Light"/>
                <a:sym typeface="Comfortaa Light"/>
              </a:rPr>
              <a:t>The neuromuscular control of birdsong</a:t>
            </a:r>
            <a:r>
              <a:rPr lang="en" sz="800">
                <a:solidFill>
                  <a:schemeClr val="lt2"/>
                </a:solidFill>
                <a:latin typeface="Comfortaa Light"/>
                <a:ea typeface="Comfortaa Light"/>
                <a:cs typeface="Comfortaa Light"/>
                <a:sym typeface="Comfortaa Light"/>
              </a:rPr>
              <a:t>, PubMed, 1999, https://www.researchgate.net/publication/12917420_The_neuromuscular_control_of_birdsong.</a:t>
            </a:r>
            <a:endParaRPr sz="800">
              <a:solidFill>
                <a:schemeClr val="lt2"/>
              </a:solidFill>
              <a:latin typeface="Comfortaa Light"/>
              <a:ea typeface="Comfortaa Light"/>
              <a:cs typeface="Comfortaa Light"/>
              <a:sym typeface="Comfortaa Light"/>
            </a:endParaRPr>
          </a:p>
          <a:p>
            <a:pPr indent="0" lvl="0" marL="0" rtl="0" algn="ctr">
              <a:spcBef>
                <a:spcPts val="0"/>
              </a:spcBef>
              <a:spcAft>
                <a:spcPts val="0"/>
              </a:spcAft>
              <a:buNone/>
            </a:pPr>
            <a:r>
              <a:t/>
            </a:r>
            <a:endParaRPr sz="800">
              <a:solidFill>
                <a:schemeClr val="lt2"/>
              </a:solidFill>
              <a:latin typeface="Comfortaa Light"/>
              <a:ea typeface="Comfortaa Light"/>
              <a:cs typeface="Comfortaa Light"/>
              <a:sym typeface="Comfortaa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58"/>
          <p:cNvPicPr preferRelativeResize="0"/>
          <p:nvPr/>
        </p:nvPicPr>
        <p:blipFill>
          <a:blip r:embed="rId3">
            <a:alphaModFix/>
          </a:blip>
          <a:stretch>
            <a:fillRect/>
          </a:stretch>
        </p:blipFill>
        <p:spPr>
          <a:xfrm>
            <a:off x="152400" y="711913"/>
            <a:ext cx="2875112" cy="3719665"/>
          </a:xfrm>
          <a:prstGeom prst="rect">
            <a:avLst/>
          </a:prstGeom>
          <a:noFill/>
          <a:ln>
            <a:noFill/>
          </a:ln>
        </p:spPr>
      </p:pic>
      <p:pic>
        <p:nvPicPr>
          <p:cNvPr id="365" name="Google Shape;365;p58"/>
          <p:cNvPicPr preferRelativeResize="0"/>
          <p:nvPr/>
        </p:nvPicPr>
        <p:blipFill>
          <a:blip r:embed="rId4">
            <a:alphaModFix/>
          </a:blip>
          <a:stretch>
            <a:fillRect/>
          </a:stretch>
        </p:blipFill>
        <p:spPr>
          <a:xfrm>
            <a:off x="3135087" y="711938"/>
            <a:ext cx="2875100" cy="3719629"/>
          </a:xfrm>
          <a:prstGeom prst="rect">
            <a:avLst/>
          </a:prstGeom>
          <a:noFill/>
          <a:ln>
            <a:noFill/>
          </a:ln>
        </p:spPr>
      </p:pic>
      <p:pic>
        <p:nvPicPr>
          <p:cNvPr id="366" name="Google Shape;366;p58"/>
          <p:cNvPicPr preferRelativeResize="0"/>
          <p:nvPr/>
        </p:nvPicPr>
        <p:blipFill>
          <a:blip r:embed="rId5">
            <a:alphaModFix/>
          </a:blip>
          <a:stretch>
            <a:fillRect/>
          </a:stretch>
        </p:blipFill>
        <p:spPr>
          <a:xfrm>
            <a:off x="6117771" y="711913"/>
            <a:ext cx="2873830" cy="371800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59"/>
          <p:cNvPicPr preferRelativeResize="0"/>
          <p:nvPr/>
        </p:nvPicPr>
        <p:blipFill>
          <a:blip r:embed="rId3">
            <a:alphaModFix/>
          </a:blip>
          <a:stretch>
            <a:fillRect/>
          </a:stretch>
        </p:blipFill>
        <p:spPr>
          <a:xfrm>
            <a:off x="1304650" y="152400"/>
            <a:ext cx="3210838" cy="4838702"/>
          </a:xfrm>
          <a:prstGeom prst="rect">
            <a:avLst/>
          </a:prstGeom>
          <a:noFill/>
          <a:ln>
            <a:noFill/>
          </a:ln>
        </p:spPr>
      </p:pic>
      <p:pic>
        <p:nvPicPr>
          <p:cNvPr id="372" name="Google Shape;372;p59"/>
          <p:cNvPicPr preferRelativeResize="0"/>
          <p:nvPr/>
        </p:nvPicPr>
        <p:blipFill>
          <a:blip r:embed="rId4">
            <a:alphaModFix/>
          </a:blip>
          <a:stretch>
            <a:fillRect/>
          </a:stretch>
        </p:blipFill>
        <p:spPr>
          <a:xfrm>
            <a:off x="4623788" y="152400"/>
            <a:ext cx="3215563" cy="483870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60"/>
          <p:cNvPicPr preferRelativeResize="0"/>
          <p:nvPr/>
        </p:nvPicPr>
        <p:blipFill>
          <a:blip r:embed="rId3">
            <a:alphaModFix/>
          </a:blip>
          <a:stretch>
            <a:fillRect/>
          </a:stretch>
        </p:blipFill>
        <p:spPr>
          <a:xfrm>
            <a:off x="1945625" y="152400"/>
            <a:ext cx="5252739" cy="4838699"/>
          </a:xfrm>
          <a:prstGeom prst="rect">
            <a:avLst/>
          </a:prstGeom>
          <a:noFill/>
          <a:ln>
            <a:noFill/>
          </a:ln>
        </p:spPr>
      </p:pic>
      <p:sp>
        <p:nvSpPr>
          <p:cNvPr id="378" name="Google Shape;378;p60"/>
          <p:cNvSpPr txBox="1"/>
          <p:nvPr/>
        </p:nvSpPr>
        <p:spPr>
          <a:xfrm rot="5400000">
            <a:off x="-581425" y="2194650"/>
            <a:ext cx="42999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300">
                <a:solidFill>
                  <a:schemeClr val="dk1"/>
                </a:solidFill>
                <a:latin typeface="Comfortaa Light"/>
                <a:ea typeface="Comfortaa Light"/>
                <a:cs typeface="Comfortaa Light"/>
                <a:sym typeface="Comfortaa Light"/>
              </a:rPr>
              <a:t>oniscus asellus</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Becking, Thomas, et al. “Figure 4.” Diversity and evolution of sex determination systems in terrestrial isopods. </a:t>
            </a:r>
            <a:r>
              <a:rPr i="1" lang="en" sz="800">
                <a:solidFill>
                  <a:schemeClr val="lt2"/>
                </a:solidFill>
                <a:latin typeface="Comfortaa Light"/>
                <a:ea typeface="Comfortaa Light"/>
                <a:cs typeface="Comfortaa Light"/>
                <a:sym typeface="Comfortaa Light"/>
              </a:rPr>
              <a:t>Sci Rep</a:t>
            </a:r>
            <a:r>
              <a:rPr lang="en" sz="800">
                <a:solidFill>
                  <a:schemeClr val="lt2"/>
                </a:solidFill>
                <a:latin typeface="Comfortaa Light"/>
                <a:ea typeface="Comfortaa Light"/>
                <a:cs typeface="Comfortaa Light"/>
                <a:sym typeface="Comfortaa Light"/>
              </a:rPr>
              <a:t>, vol. 7, 2017, https://doi.org/10.1038/s41598-017-01195-4.</a:t>
            </a:r>
            <a:endParaRPr sz="800">
              <a:solidFill>
                <a:schemeClr val="lt2"/>
              </a:solidFill>
              <a:latin typeface="Comfortaa Light"/>
              <a:ea typeface="Comfortaa Light"/>
              <a:cs typeface="Comfortaa Light"/>
              <a:sym typeface="Comfortaa 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61"/>
          <p:cNvPicPr preferRelativeResize="0"/>
          <p:nvPr/>
        </p:nvPicPr>
        <p:blipFill>
          <a:blip r:embed="rId3">
            <a:alphaModFix/>
          </a:blip>
          <a:stretch>
            <a:fillRect/>
          </a:stretch>
        </p:blipFill>
        <p:spPr>
          <a:xfrm>
            <a:off x="755725" y="152400"/>
            <a:ext cx="3740071" cy="4838702"/>
          </a:xfrm>
          <a:prstGeom prst="rect">
            <a:avLst/>
          </a:prstGeom>
          <a:noFill/>
          <a:ln>
            <a:noFill/>
          </a:ln>
        </p:spPr>
      </p:pic>
      <p:pic>
        <p:nvPicPr>
          <p:cNvPr id="384" name="Google Shape;384;p61"/>
          <p:cNvPicPr preferRelativeResize="0"/>
          <p:nvPr/>
        </p:nvPicPr>
        <p:blipFill>
          <a:blip r:embed="rId4">
            <a:alphaModFix/>
          </a:blip>
          <a:stretch>
            <a:fillRect/>
          </a:stretch>
        </p:blipFill>
        <p:spPr>
          <a:xfrm>
            <a:off x="4648196" y="152400"/>
            <a:ext cx="3740071" cy="48387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7"/>
          <p:cNvPicPr preferRelativeResize="0"/>
          <p:nvPr/>
        </p:nvPicPr>
        <p:blipFill>
          <a:blip r:embed="rId3">
            <a:alphaModFix/>
          </a:blip>
          <a:stretch>
            <a:fillRect/>
          </a:stretch>
        </p:blipFill>
        <p:spPr>
          <a:xfrm>
            <a:off x="119975" y="152400"/>
            <a:ext cx="8848725" cy="4838700"/>
          </a:xfrm>
          <a:prstGeom prst="rect">
            <a:avLst/>
          </a:prstGeom>
          <a:noFill/>
          <a:ln>
            <a:noFill/>
          </a:ln>
        </p:spPr>
      </p:pic>
      <p:pic>
        <p:nvPicPr>
          <p:cNvPr id="82" name="Google Shape;82;p17"/>
          <p:cNvPicPr preferRelativeResize="0"/>
          <p:nvPr/>
        </p:nvPicPr>
        <p:blipFill>
          <a:blip r:embed="rId4">
            <a:alphaModFix/>
          </a:blip>
          <a:stretch>
            <a:fillRect/>
          </a:stretch>
        </p:blipFill>
        <p:spPr>
          <a:xfrm>
            <a:off x="5006300" y="525725"/>
            <a:ext cx="3962400" cy="3962400"/>
          </a:xfrm>
          <a:prstGeom prst="rect">
            <a:avLst/>
          </a:prstGeom>
          <a:noFill/>
          <a:ln>
            <a:noFill/>
          </a:ln>
        </p:spPr>
      </p:pic>
      <p:pic>
        <p:nvPicPr>
          <p:cNvPr id="83" name="Google Shape;83;p17"/>
          <p:cNvPicPr preferRelativeResize="0"/>
          <p:nvPr/>
        </p:nvPicPr>
        <p:blipFill>
          <a:blip r:embed="rId5">
            <a:alphaModFix/>
          </a:blip>
          <a:stretch>
            <a:fillRect/>
          </a:stretch>
        </p:blipFill>
        <p:spPr>
          <a:xfrm>
            <a:off x="6636350" y="3395100"/>
            <a:ext cx="2332341" cy="1596000"/>
          </a:xfrm>
          <a:prstGeom prst="rect">
            <a:avLst/>
          </a:prstGeom>
          <a:noFill/>
          <a:ln>
            <a:noFill/>
          </a:ln>
        </p:spPr>
      </p:pic>
      <p:pic>
        <p:nvPicPr>
          <p:cNvPr id="84" name="Google Shape;84;p17"/>
          <p:cNvPicPr preferRelativeResize="0"/>
          <p:nvPr/>
        </p:nvPicPr>
        <p:blipFill>
          <a:blip r:embed="rId6">
            <a:alphaModFix/>
          </a:blip>
          <a:stretch>
            <a:fillRect/>
          </a:stretch>
        </p:blipFill>
        <p:spPr>
          <a:xfrm>
            <a:off x="2601104" y="1911475"/>
            <a:ext cx="4105502" cy="3079627"/>
          </a:xfrm>
          <a:prstGeom prst="rect">
            <a:avLst/>
          </a:prstGeom>
          <a:noFill/>
          <a:ln>
            <a:noFill/>
          </a:ln>
        </p:spPr>
      </p:pic>
      <p:pic>
        <p:nvPicPr>
          <p:cNvPr id="85" name="Google Shape;85;p17"/>
          <p:cNvPicPr preferRelativeResize="0"/>
          <p:nvPr/>
        </p:nvPicPr>
        <p:blipFill>
          <a:blip r:embed="rId7">
            <a:alphaModFix/>
          </a:blip>
          <a:stretch>
            <a:fillRect/>
          </a:stretch>
        </p:blipFill>
        <p:spPr>
          <a:xfrm>
            <a:off x="1289025" y="152400"/>
            <a:ext cx="4105501" cy="301911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62"/>
          <p:cNvPicPr preferRelativeResize="0"/>
          <p:nvPr/>
        </p:nvPicPr>
        <p:blipFill>
          <a:blip r:embed="rId3">
            <a:alphaModFix/>
          </a:blip>
          <a:stretch>
            <a:fillRect/>
          </a:stretch>
        </p:blipFill>
        <p:spPr>
          <a:xfrm>
            <a:off x="2056513" y="152400"/>
            <a:ext cx="5030968" cy="4838702"/>
          </a:xfrm>
          <a:prstGeom prst="rect">
            <a:avLst/>
          </a:prstGeom>
          <a:noFill/>
          <a:ln>
            <a:noFill/>
          </a:ln>
        </p:spPr>
      </p:pic>
      <p:sp>
        <p:nvSpPr>
          <p:cNvPr id="390" name="Google Shape;390;p62"/>
          <p:cNvSpPr txBox="1"/>
          <p:nvPr/>
        </p:nvSpPr>
        <p:spPr>
          <a:xfrm rot="5400000">
            <a:off x="-470525" y="2194650"/>
            <a:ext cx="42999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Comfortaa Light"/>
                <a:ea typeface="Comfortaa Light"/>
                <a:cs typeface="Comfortaa Light"/>
                <a:sym typeface="Comfortaa Light"/>
              </a:rPr>
              <a:t>rat brain</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Krumholtz, Stacey-Lynn. “Rat Brain Anatomy (Ventral Aspect).” </a:t>
            </a:r>
            <a:r>
              <a:rPr i="1" lang="en" sz="800">
                <a:solidFill>
                  <a:schemeClr val="lt2"/>
                </a:solidFill>
                <a:latin typeface="Comfortaa Light"/>
                <a:ea typeface="Comfortaa Light"/>
                <a:cs typeface="Comfortaa Light"/>
                <a:sym typeface="Comfortaa Light"/>
              </a:rPr>
              <a:t>Rat Brain Anatomy</a:t>
            </a:r>
            <a:r>
              <a:rPr lang="en" sz="800">
                <a:solidFill>
                  <a:schemeClr val="lt2"/>
                </a:solidFill>
                <a:latin typeface="Comfortaa Light"/>
                <a:ea typeface="Comfortaa Light"/>
                <a:cs typeface="Comfortaa Light"/>
                <a:sym typeface="Comfortaa Light"/>
              </a:rPr>
              <a:t>, SLK ART, http://www.slk-art.com/rat-brain-anatomy/i4e5ga5cmbtv3bcbux9ffqwed04v. </a:t>
            </a:r>
            <a:endParaRPr sz="800">
              <a:solidFill>
                <a:schemeClr val="lt2"/>
              </a:solidFill>
              <a:latin typeface="Comfortaa Light"/>
              <a:ea typeface="Comfortaa Light"/>
              <a:cs typeface="Comfortaa Light"/>
              <a:sym typeface="Comfortaa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63"/>
          <p:cNvPicPr preferRelativeResize="0"/>
          <p:nvPr/>
        </p:nvPicPr>
        <p:blipFill>
          <a:blip r:embed="rId3">
            <a:alphaModFix/>
          </a:blip>
          <a:stretch>
            <a:fillRect/>
          </a:stretch>
        </p:blipFill>
        <p:spPr>
          <a:xfrm>
            <a:off x="755725" y="152400"/>
            <a:ext cx="3740071" cy="4838702"/>
          </a:xfrm>
          <a:prstGeom prst="rect">
            <a:avLst/>
          </a:prstGeom>
          <a:noFill/>
          <a:ln>
            <a:noFill/>
          </a:ln>
        </p:spPr>
      </p:pic>
      <p:pic>
        <p:nvPicPr>
          <p:cNvPr id="396" name="Google Shape;396;p63"/>
          <p:cNvPicPr preferRelativeResize="0"/>
          <p:nvPr/>
        </p:nvPicPr>
        <p:blipFill>
          <a:blip r:embed="rId4">
            <a:alphaModFix/>
          </a:blip>
          <a:stretch>
            <a:fillRect/>
          </a:stretch>
        </p:blipFill>
        <p:spPr>
          <a:xfrm>
            <a:off x="4648196" y="152400"/>
            <a:ext cx="3740071" cy="483870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64"/>
          <p:cNvPicPr preferRelativeResize="0"/>
          <p:nvPr/>
        </p:nvPicPr>
        <p:blipFill>
          <a:blip r:embed="rId3">
            <a:alphaModFix/>
          </a:blip>
          <a:stretch>
            <a:fillRect/>
          </a:stretch>
        </p:blipFill>
        <p:spPr>
          <a:xfrm>
            <a:off x="1066500" y="242175"/>
            <a:ext cx="7011000" cy="465914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p65"/>
          <p:cNvPicPr preferRelativeResize="0"/>
          <p:nvPr/>
        </p:nvPicPr>
        <p:blipFill>
          <a:blip r:embed="rId3">
            <a:alphaModFix/>
          </a:blip>
          <a:stretch>
            <a:fillRect/>
          </a:stretch>
        </p:blipFill>
        <p:spPr>
          <a:xfrm>
            <a:off x="2289088" y="152400"/>
            <a:ext cx="4565815" cy="4838699"/>
          </a:xfrm>
          <a:prstGeom prst="rect">
            <a:avLst/>
          </a:prstGeom>
          <a:noFill/>
          <a:ln>
            <a:noFill/>
          </a:ln>
        </p:spPr>
      </p:pic>
      <p:sp>
        <p:nvSpPr>
          <p:cNvPr id="407" name="Google Shape;407;p65"/>
          <p:cNvSpPr txBox="1"/>
          <p:nvPr/>
        </p:nvSpPr>
        <p:spPr>
          <a:xfrm rot="5400000">
            <a:off x="-176450" y="2256150"/>
            <a:ext cx="42999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Comfortaa Light"/>
                <a:ea typeface="Comfortaa Light"/>
                <a:cs typeface="Comfortaa Light"/>
                <a:sym typeface="Comfortaa Light"/>
              </a:rPr>
              <a:t>lichen thallus</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Parker, Nina et al. “Figure 5.38.” </a:t>
            </a:r>
            <a:r>
              <a:rPr i="1" lang="en" sz="800">
                <a:solidFill>
                  <a:schemeClr val="lt2"/>
                </a:solidFill>
                <a:latin typeface="Comfortaa Light"/>
                <a:ea typeface="Comfortaa Light"/>
                <a:cs typeface="Comfortaa Light"/>
                <a:sym typeface="Comfortaa Light"/>
              </a:rPr>
              <a:t>Microbiology</a:t>
            </a:r>
            <a:r>
              <a:rPr lang="en" sz="800">
                <a:solidFill>
                  <a:schemeClr val="lt2"/>
                </a:solidFill>
                <a:latin typeface="Comfortaa Light"/>
                <a:ea typeface="Comfortaa Light"/>
                <a:cs typeface="Comfortaa Light"/>
                <a:sym typeface="Comfortaa Light"/>
              </a:rPr>
              <a:t>, OpenStax, 1 Nov 2016, </a:t>
            </a:r>
            <a:r>
              <a:rPr lang="en" sz="800">
                <a:solidFill>
                  <a:schemeClr val="lt2"/>
                </a:solidFill>
                <a:uFill>
                  <a:noFill/>
                </a:uFill>
                <a:latin typeface="Comfortaa Light"/>
                <a:ea typeface="Comfortaa Light"/>
                <a:cs typeface="Comfortaa Light"/>
                <a:sym typeface="Comfortaa Light"/>
                <a:hlinkClick r:id="rId4">
                  <a:extLst>
                    <a:ext uri="{A12FA001-AC4F-418D-AE19-62706E023703}">
                      <ahyp:hlinkClr val="tx"/>
                    </a:ext>
                  </a:extLst>
                </a:hlinkClick>
              </a:rPr>
              <a:t>https://openstax.org/books/microbiology/pages/5-5-lichens</a:t>
            </a:r>
            <a:r>
              <a:rPr lang="en" sz="800">
                <a:solidFill>
                  <a:schemeClr val="lt2"/>
                </a:solidFill>
                <a:latin typeface="Comfortaa Light"/>
                <a:ea typeface="Comfortaa Light"/>
                <a:cs typeface="Comfortaa Light"/>
                <a:sym typeface="Comfortaa Light"/>
              </a:rPr>
              <a:t>.</a:t>
            </a:r>
            <a:endParaRPr sz="800">
              <a:solidFill>
                <a:schemeClr val="lt2"/>
              </a:solidFill>
              <a:latin typeface="Comfortaa Light"/>
              <a:ea typeface="Comfortaa Light"/>
              <a:cs typeface="Comfortaa Light"/>
              <a:sym typeface="Comfortaa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66"/>
          <p:cNvPicPr preferRelativeResize="0"/>
          <p:nvPr/>
        </p:nvPicPr>
        <p:blipFill>
          <a:blip r:embed="rId3">
            <a:alphaModFix/>
          </a:blip>
          <a:stretch>
            <a:fillRect/>
          </a:stretch>
        </p:blipFill>
        <p:spPr>
          <a:xfrm>
            <a:off x="2751200" y="152400"/>
            <a:ext cx="3740071" cy="48387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8"/>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91" name="Google Shape;91;p18"/>
          <p:cNvPicPr preferRelativeResize="0"/>
          <p:nvPr/>
        </p:nvPicPr>
        <p:blipFill>
          <a:blip r:embed="rId4">
            <a:alphaModFix/>
          </a:blip>
          <a:stretch>
            <a:fillRect/>
          </a:stretch>
        </p:blipFill>
        <p:spPr>
          <a:xfrm>
            <a:off x="6008475" y="1026550"/>
            <a:ext cx="2973423" cy="3964549"/>
          </a:xfrm>
          <a:prstGeom prst="rect">
            <a:avLst/>
          </a:prstGeom>
          <a:noFill/>
          <a:ln>
            <a:noFill/>
          </a:ln>
        </p:spPr>
      </p:pic>
      <p:pic>
        <p:nvPicPr>
          <p:cNvPr id="92" name="Google Shape;92;p18"/>
          <p:cNvPicPr preferRelativeResize="0"/>
          <p:nvPr/>
        </p:nvPicPr>
        <p:blipFill>
          <a:blip r:embed="rId5">
            <a:alphaModFix/>
          </a:blip>
          <a:stretch>
            <a:fillRect/>
          </a:stretch>
        </p:blipFill>
        <p:spPr>
          <a:xfrm>
            <a:off x="6526600" y="152400"/>
            <a:ext cx="2455300" cy="3273702"/>
          </a:xfrm>
          <a:prstGeom prst="rect">
            <a:avLst/>
          </a:prstGeom>
          <a:noFill/>
          <a:ln>
            <a:noFill/>
          </a:ln>
        </p:spPr>
      </p:pic>
      <p:pic>
        <p:nvPicPr>
          <p:cNvPr id="93" name="Google Shape;93;p18"/>
          <p:cNvPicPr preferRelativeResize="0"/>
          <p:nvPr/>
        </p:nvPicPr>
        <p:blipFill>
          <a:blip r:embed="rId6">
            <a:alphaModFix/>
          </a:blip>
          <a:stretch>
            <a:fillRect/>
          </a:stretch>
        </p:blipFill>
        <p:spPr>
          <a:xfrm rot="-5400000">
            <a:off x="4283977" y="-167975"/>
            <a:ext cx="1922250" cy="2563000"/>
          </a:xfrm>
          <a:prstGeom prst="rect">
            <a:avLst/>
          </a:prstGeom>
          <a:noFill/>
          <a:ln>
            <a:noFill/>
          </a:ln>
        </p:spPr>
      </p:pic>
      <p:pic>
        <p:nvPicPr>
          <p:cNvPr id="94" name="Google Shape;94;p18"/>
          <p:cNvPicPr preferRelativeResize="0"/>
          <p:nvPr/>
        </p:nvPicPr>
        <p:blipFill>
          <a:blip r:embed="rId7">
            <a:alphaModFix/>
          </a:blip>
          <a:stretch>
            <a:fillRect/>
          </a:stretch>
        </p:blipFill>
        <p:spPr>
          <a:xfrm>
            <a:off x="2431274" y="855300"/>
            <a:ext cx="3101848" cy="4135798"/>
          </a:xfrm>
          <a:prstGeom prst="rect">
            <a:avLst/>
          </a:prstGeom>
          <a:noFill/>
          <a:ln>
            <a:noFill/>
          </a:ln>
        </p:spPr>
      </p:pic>
      <p:pic>
        <p:nvPicPr>
          <p:cNvPr id="95" name="Google Shape;95;p18"/>
          <p:cNvPicPr preferRelativeResize="0"/>
          <p:nvPr/>
        </p:nvPicPr>
        <p:blipFill>
          <a:blip r:embed="rId8">
            <a:alphaModFix/>
          </a:blip>
          <a:stretch>
            <a:fillRect/>
          </a:stretch>
        </p:blipFill>
        <p:spPr>
          <a:xfrm>
            <a:off x="3931925" y="1489300"/>
            <a:ext cx="2626349" cy="3501798"/>
          </a:xfrm>
          <a:prstGeom prst="rect">
            <a:avLst/>
          </a:prstGeom>
          <a:noFill/>
          <a:ln>
            <a:noFill/>
          </a:ln>
        </p:spPr>
      </p:pic>
      <p:pic>
        <p:nvPicPr>
          <p:cNvPr id="96" name="Google Shape;96;p18"/>
          <p:cNvPicPr preferRelativeResize="0"/>
          <p:nvPr/>
        </p:nvPicPr>
        <p:blipFill>
          <a:blip r:embed="rId9">
            <a:alphaModFix/>
          </a:blip>
          <a:stretch>
            <a:fillRect/>
          </a:stretch>
        </p:blipFill>
        <p:spPr>
          <a:xfrm rot="5400000">
            <a:off x="542420" y="2096409"/>
            <a:ext cx="2340050" cy="31200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9"/>
          <p:cNvPicPr preferRelativeResize="0"/>
          <p:nvPr/>
        </p:nvPicPr>
        <p:blipFill rotWithShape="1">
          <a:blip r:embed="rId3">
            <a:alphaModFix/>
          </a:blip>
          <a:srcRect b="0" l="16708" r="0" t="0"/>
          <a:stretch/>
        </p:blipFill>
        <p:spPr>
          <a:xfrm>
            <a:off x="184075" y="152400"/>
            <a:ext cx="6042450" cy="4838700"/>
          </a:xfrm>
          <a:prstGeom prst="rect">
            <a:avLst/>
          </a:prstGeom>
          <a:noFill/>
          <a:ln>
            <a:noFill/>
          </a:ln>
        </p:spPr>
      </p:pic>
      <p:pic>
        <p:nvPicPr>
          <p:cNvPr id="102" name="Google Shape;102;p19"/>
          <p:cNvPicPr preferRelativeResize="0"/>
          <p:nvPr/>
        </p:nvPicPr>
        <p:blipFill rotWithShape="1">
          <a:blip r:embed="rId4">
            <a:alphaModFix/>
          </a:blip>
          <a:srcRect b="0" l="0" r="34597" t="0"/>
          <a:stretch/>
        </p:blipFill>
        <p:spPr>
          <a:xfrm>
            <a:off x="4356025" y="152600"/>
            <a:ext cx="4566600" cy="4838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20"/>
          <p:cNvPicPr preferRelativeResize="0"/>
          <p:nvPr/>
        </p:nvPicPr>
        <p:blipFill>
          <a:blip r:embed="rId3">
            <a:alphaModFix/>
          </a:blip>
          <a:stretch>
            <a:fillRect/>
          </a:stretch>
        </p:blipFill>
        <p:spPr>
          <a:xfrm>
            <a:off x="152400" y="152400"/>
            <a:ext cx="6638925" cy="3705225"/>
          </a:xfrm>
          <a:prstGeom prst="rect">
            <a:avLst/>
          </a:prstGeom>
          <a:noFill/>
          <a:ln>
            <a:noFill/>
          </a:ln>
        </p:spPr>
      </p:pic>
      <p:pic>
        <p:nvPicPr>
          <p:cNvPr id="108" name="Google Shape;108;p20"/>
          <p:cNvPicPr preferRelativeResize="0"/>
          <p:nvPr/>
        </p:nvPicPr>
        <p:blipFill>
          <a:blip r:embed="rId4">
            <a:alphaModFix/>
          </a:blip>
          <a:stretch>
            <a:fillRect/>
          </a:stretch>
        </p:blipFill>
        <p:spPr>
          <a:xfrm>
            <a:off x="3031388" y="774038"/>
            <a:ext cx="5953125" cy="4200525"/>
          </a:xfrm>
          <a:prstGeom prst="rect">
            <a:avLst/>
          </a:prstGeom>
          <a:noFill/>
          <a:ln>
            <a:noFill/>
          </a:ln>
        </p:spPr>
      </p:pic>
      <p:pic>
        <p:nvPicPr>
          <p:cNvPr id="109" name="Google Shape;109;p20"/>
          <p:cNvPicPr preferRelativeResize="0"/>
          <p:nvPr/>
        </p:nvPicPr>
        <p:blipFill>
          <a:blip r:embed="rId5">
            <a:alphaModFix/>
          </a:blip>
          <a:stretch>
            <a:fillRect/>
          </a:stretch>
        </p:blipFill>
        <p:spPr>
          <a:xfrm>
            <a:off x="4444350" y="152400"/>
            <a:ext cx="4540174" cy="2931766"/>
          </a:xfrm>
          <a:prstGeom prst="rect">
            <a:avLst/>
          </a:prstGeom>
          <a:noFill/>
          <a:ln>
            <a:noFill/>
          </a:ln>
        </p:spPr>
      </p:pic>
      <p:pic>
        <p:nvPicPr>
          <p:cNvPr id="110" name="Google Shape;110;p20"/>
          <p:cNvPicPr preferRelativeResize="0"/>
          <p:nvPr/>
        </p:nvPicPr>
        <p:blipFill>
          <a:blip r:embed="rId6">
            <a:alphaModFix/>
          </a:blip>
          <a:stretch>
            <a:fillRect/>
          </a:stretch>
        </p:blipFill>
        <p:spPr>
          <a:xfrm>
            <a:off x="152400" y="2857625"/>
            <a:ext cx="3870332" cy="2116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1"/>
          <p:cNvPicPr preferRelativeResize="0"/>
          <p:nvPr/>
        </p:nvPicPr>
        <p:blipFill>
          <a:blip r:embed="rId3">
            <a:alphaModFix/>
          </a:blip>
          <a:stretch>
            <a:fillRect/>
          </a:stretch>
        </p:blipFill>
        <p:spPr>
          <a:xfrm>
            <a:off x="119975" y="1153637"/>
            <a:ext cx="4328300" cy="2836225"/>
          </a:xfrm>
          <a:prstGeom prst="rect">
            <a:avLst/>
          </a:prstGeom>
          <a:noFill/>
          <a:ln>
            <a:noFill/>
          </a:ln>
        </p:spPr>
      </p:pic>
      <p:pic>
        <p:nvPicPr>
          <p:cNvPr id="116" name="Google Shape;116;p21"/>
          <p:cNvPicPr preferRelativeResize="0"/>
          <p:nvPr/>
        </p:nvPicPr>
        <p:blipFill>
          <a:blip r:embed="rId4">
            <a:alphaModFix/>
          </a:blip>
          <a:stretch>
            <a:fillRect/>
          </a:stretch>
        </p:blipFill>
        <p:spPr>
          <a:xfrm>
            <a:off x="4572000" y="1336800"/>
            <a:ext cx="4390925" cy="2469895"/>
          </a:xfrm>
          <a:prstGeom prst="rect">
            <a:avLst/>
          </a:prstGeom>
          <a:noFill/>
          <a:ln>
            <a:noFill/>
          </a:ln>
        </p:spPr>
      </p:pic>
      <p:sp>
        <p:nvSpPr>
          <p:cNvPr id="117" name="Google Shape;117;p21"/>
          <p:cNvSpPr txBox="1"/>
          <p:nvPr/>
        </p:nvSpPr>
        <p:spPr>
          <a:xfrm>
            <a:off x="119925" y="3989850"/>
            <a:ext cx="43284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Comfortaa Light"/>
                <a:ea typeface="Comfortaa Light"/>
                <a:cs typeface="Comfortaa Light"/>
                <a:sym typeface="Comfortaa Light"/>
              </a:rPr>
              <a:t>pine beetle</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United States, Department of Agriculture. </a:t>
            </a:r>
            <a:r>
              <a:rPr i="1" lang="en" sz="800">
                <a:solidFill>
                  <a:schemeClr val="lt2"/>
                </a:solidFill>
                <a:latin typeface="Comfortaa Light"/>
                <a:ea typeface="Comfortaa Light"/>
                <a:cs typeface="Comfortaa Light"/>
                <a:sym typeface="Comfortaa Light"/>
              </a:rPr>
              <a:t>Yearbook of the United States Department of Agriculture</a:t>
            </a:r>
            <a:r>
              <a:rPr lang="en" sz="800">
                <a:solidFill>
                  <a:schemeClr val="lt2"/>
                </a:solidFill>
                <a:latin typeface="Comfortaa Light"/>
                <a:ea typeface="Comfortaa Light"/>
                <a:cs typeface="Comfortaa Light"/>
                <a:sym typeface="Comfortaa Light"/>
              </a:rPr>
              <a:t>. Government Printing Office, 1903, pp. 270.</a:t>
            </a:r>
            <a:endParaRPr sz="800">
              <a:solidFill>
                <a:schemeClr val="lt2"/>
              </a:solidFill>
              <a:latin typeface="Comfortaa Light"/>
              <a:ea typeface="Comfortaa Light"/>
              <a:cs typeface="Comfortaa Light"/>
              <a:sym typeface="Comfortaa Light"/>
            </a:endParaRPr>
          </a:p>
        </p:txBody>
      </p:sp>
      <p:sp>
        <p:nvSpPr>
          <p:cNvPr id="118" name="Google Shape;118;p21"/>
          <p:cNvSpPr txBox="1"/>
          <p:nvPr/>
        </p:nvSpPr>
        <p:spPr>
          <a:xfrm>
            <a:off x="4572062" y="3989850"/>
            <a:ext cx="43908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Comfortaa Light"/>
                <a:ea typeface="Comfortaa Light"/>
                <a:cs typeface="Comfortaa Light"/>
                <a:sym typeface="Comfortaa Light"/>
              </a:rPr>
              <a:t>log picking truck</a:t>
            </a:r>
            <a:endParaRPr sz="1300">
              <a:solidFill>
                <a:schemeClr val="dk1"/>
              </a:solidFill>
              <a:latin typeface="Comfortaa Light"/>
              <a:ea typeface="Comfortaa Light"/>
              <a:cs typeface="Comfortaa Light"/>
              <a:sym typeface="Comfortaa Light"/>
            </a:endParaRPr>
          </a:p>
          <a:p>
            <a:pPr indent="0" lvl="0" marL="0" rtl="0" algn="ctr">
              <a:spcBef>
                <a:spcPts val="0"/>
              </a:spcBef>
              <a:spcAft>
                <a:spcPts val="0"/>
              </a:spcAft>
              <a:buNone/>
            </a:pPr>
            <a:r>
              <a:rPr lang="en" sz="800">
                <a:solidFill>
                  <a:schemeClr val="lt2"/>
                </a:solidFill>
                <a:latin typeface="Comfortaa Light"/>
                <a:ea typeface="Comfortaa Light"/>
                <a:cs typeface="Comfortaa Light"/>
                <a:sym typeface="Comfortaa Light"/>
              </a:rPr>
              <a:t>“2017 International HX self loader log truck.” </a:t>
            </a:r>
            <a:r>
              <a:rPr i="1" lang="en" sz="800">
                <a:solidFill>
                  <a:schemeClr val="lt2"/>
                </a:solidFill>
                <a:latin typeface="Comfortaa Light"/>
                <a:ea typeface="Comfortaa Light"/>
                <a:cs typeface="Comfortaa Light"/>
                <a:sym typeface="Comfortaa Light"/>
              </a:rPr>
              <a:t>YouTube</a:t>
            </a:r>
            <a:r>
              <a:rPr lang="en" sz="800">
                <a:solidFill>
                  <a:schemeClr val="lt2"/>
                </a:solidFill>
                <a:latin typeface="Comfortaa Light"/>
                <a:ea typeface="Comfortaa Light"/>
                <a:cs typeface="Comfortaa Light"/>
                <a:sym typeface="Comfortaa Light"/>
              </a:rPr>
              <a:t>, uploaded by Daniel Boone’s logging videos, 3 Dec 2017, https://www.youtube.com/watch?v=YITFR9CJkwI.</a:t>
            </a:r>
            <a:r>
              <a:rPr i="1" lang="en" sz="800">
                <a:solidFill>
                  <a:schemeClr val="lt2"/>
                </a:solidFill>
                <a:latin typeface="Comfortaa Light"/>
                <a:ea typeface="Comfortaa Light"/>
                <a:cs typeface="Comfortaa Light"/>
                <a:sym typeface="Comfortaa Light"/>
              </a:rPr>
              <a:t> </a:t>
            </a:r>
            <a:endParaRPr sz="800">
              <a:solidFill>
                <a:schemeClr val="lt2"/>
              </a:solidFill>
              <a:latin typeface="Comfortaa Light"/>
              <a:ea typeface="Comfortaa Light"/>
              <a:cs typeface="Comfortaa Light"/>
              <a:sym typeface="Comfortaa 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